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79" r:id="rId2"/>
    <p:sldId id="280" r:id="rId3"/>
    <p:sldId id="266" r:id="rId4"/>
    <p:sldId id="290" r:id="rId5"/>
    <p:sldId id="257" r:id="rId6"/>
    <p:sldId id="285" r:id="rId7"/>
    <p:sldId id="291" r:id="rId8"/>
    <p:sldId id="294" r:id="rId9"/>
    <p:sldId id="293" r:id="rId10"/>
    <p:sldId id="283" r:id="rId11"/>
    <p:sldId id="284" r:id="rId12"/>
    <p:sldId id="286" r:id="rId13"/>
    <p:sldId id="281" r:id="rId14"/>
    <p:sldId id="287" r:id="rId15"/>
    <p:sldId id="288" r:id="rId16"/>
    <p:sldId id="274" r:id="rId17"/>
    <p:sldId id="275" r:id="rId18"/>
    <p:sldId id="276" r:id="rId19"/>
    <p:sldId id="277" r:id="rId20"/>
    <p:sldId id="278" r:id="rId21"/>
    <p:sldId id="265" r:id="rId22"/>
    <p:sldId id="282" r:id="rId23"/>
    <p:sldId id="256" r:id="rId24"/>
    <p:sldId id="258" r:id="rId25"/>
    <p:sldId id="259" r:id="rId26"/>
    <p:sldId id="260" r:id="rId27"/>
    <p:sldId id="261" r:id="rId28"/>
    <p:sldId id="262" r:id="rId29"/>
    <p:sldId id="263" r:id="rId30"/>
    <p:sldId id="264"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ja rajakumari" initials="rr" lastIdx="1" clrIdx="0">
    <p:extLst>
      <p:ext uri="{19B8F6BF-5375-455C-9EA6-DF929625EA0E}">
        <p15:presenceInfo xmlns:p15="http://schemas.microsoft.com/office/powerpoint/2012/main" userId="d6883ab8e2f478b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3650"/>
    <a:srgbClr val="ECF4F7"/>
    <a:srgbClr val="8FAADC"/>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94660"/>
  </p:normalViewPr>
  <p:slideViewPr>
    <p:cSldViewPr snapToGrid="0">
      <p:cViewPr varScale="1">
        <p:scale>
          <a:sx n="80" d="100"/>
          <a:sy n="80" d="100"/>
        </p:scale>
        <p:origin x="60"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antha Narayanan Krishnamurthy" userId="9a9ecb8e48f07a8f" providerId="LiveId" clId="{F6CB3B59-C809-45F5-907D-611BE4E77BE0}"/>
    <pc:docChg chg="undo custSel addSld delSld modSld sldOrd">
      <pc:chgData name="Anantha Narayanan Krishnamurthy" userId="9a9ecb8e48f07a8f" providerId="LiveId" clId="{F6CB3B59-C809-45F5-907D-611BE4E77BE0}" dt="2025-12-03T11:05:18.238" v="485" actId="20577"/>
      <pc:docMkLst>
        <pc:docMk/>
      </pc:docMkLst>
      <pc:sldChg chg="modSp mod">
        <pc:chgData name="Anantha Narayanan Krishnamurthy" userId="9a9ecb8e48f07a8f" providerId="LiveId" clId="{F6CB3B59-C809-45F5-907D-611BE4E77BE0}" dt="2025-12-03T10:34:33.987" v="0" actId="255"/>
        <pc:sldMkLst>
          <pc:docMk/>
          <pc:sldMk cId="2386180133" sldId="280"/>
        </pc:sldMkLst>
        <pc:spChg chg="mod">
          <ac:chgData name="Anantha Narayanan Krishnamurthy" userId="9a9ecb8e48f07a8f" providerId="LiveId" clId="{F6CB3B59-C809-45F5-907D-611BE4E77BE0}" dt="2025-12-03T10:34:33.987" v="0" actId="255"/>
          <ac:spMkLst>
            <pc:docMk/>
            <pc:sldMk cId="2386180133" sldId="280"/>
            <ac:spMk id="4" creationId="{F018409E-FFBC-1593-823B-901CD4EC0252}"/>
          </ac:spMkLst>
        </pc:spChg>
      </pc:sldChg>
      <pc:sldChg chg="modSp mod">
        <pc:chgData name="Anantha Narayanan Krishnamurthy" userId="9a9ecb8e48f07a8f" providerId="LiveId" clId="{F6CB3B59-C809-45F5-907D-611BE4E77BE0}" dt="2025-12-03T10:51:34.464" v="337" actId="20577"/>
        <pc:sldMkLst>
          <pc:docMk/>
          <pc:sldMk cId="3781395259" sldId="284"/>
        </pc:sldMkLst>
        <pc:spChg chg="mod">
          <ac:chgData name="Anantha Narayanan Krishnamurthy" userId="9a9ecb8e48f07a8f" providerId="LiveId" clId="{F6CB3B59-C809-45F5-907D-611BE4E77BE0}" dt="2025-12-03T10:51:34.464" v="337" actId="20577"/>
          <ac:spMkLst>
            <pc:docMk/>
            <pc:sldMk cId="3781395259" sldId="284"/>
            <ac:spMk id="3" creationId="{239E6EB3-033C-A16C-2657-22C5145D8F5A}"/>
          </ac:spMkLst>
        </pc:spChg>
      </pc:sldChg>
      <pc:sldChg chg="addSp delSp modSp new mod">
        <pc:chgData name="Anantha Narayanan Krishnamurthy" userId="9a9ecb8e48f07a8f" providerId="LiveId" clId="{F6CB3B59-C809-45F5-907D-611BE4E77BE0}" dt="2025-12-03T10:58:55.240" v="407" actId="14100"/>
        <pc:sldMkLst>
          <pc:docMk/>
          <pc:sldMk cId="3559758494" sldId="286"/>
        </pc:sldMkLst>
        <pc:spChg chg="mod">
          <ac:chgData name="Anantha Narayanan Krishnamurthy" userId="9a9ecb8e48f07a8f" providerId="LiveId" clId="{F6CB3B59-C809-45F5-907D-611BE4E77BE0}" dt="2025-12-03T10:58:50.071" v="406" actId="14100"/>
          <ac:spMkLst>
            <pc:docMk/>
            <pc:sldMk cId="3559758494" sldId="286"/>
            <ac:spMk id="2" creationId="{C89B0F9C-414A-4A73-1E6D-5716412B9783}"/>
          </ac:spMkLst>
        </pc:spChg>
        <pc:spChg chg="del">
          <ac:chgData name="Anantha Narayanan Krishnamurthy" userId="9a9ecb8e48f07a8f" providerId="LiveId" clId="{F6CB3B59-C809-45F5-907D-611BE4E77BE0}" dt="2025-12-03T10:57:33.457" v="339" actId="931"/>
          <ac:spMkLst>
            <pc:docMk/>
            <pc:sldMk cId="3559758494" sldId="286"/>
            <ac:spMk id="3" creationId="{B30BAE7A-194D-82A0-4F6D-3C4F6027B583}"/>
          </ac:spMkLst>
        </pc:spChg>
        <pc:picChg chg="add mod modCrop">
          <ac:chgData name="Anantha Narayanan Krishnamurthy" userId="9a9ecb8e48f07a8f" providerId="LiveId" clId="{F6CB3B59-C809-45F5-907D-611BE4E77BE0}" dt="2025-12-03T10:58:55.240" v="407" actId="14100"/>
          <ac:picMkLst>
            <pc:docMk/>
            <pc:sldMk cId="3559758494" sldId="286"/>
            <ac:picMk id="5" creationId="{B78FC77A-0649-28C7-570D-80D342B337F6}"/>
          </ac:picMkLst>
        </pc:picChg>
      </pc:sldChg>
      <pc:sldChg chg="addSp delSp modSp new mod ord">
        <pc:chgData name="Anantha Narayanan Krishnamurthy" userId="9a9ecb8e48f07a8f" providerId="LiveId" clId="{F6CB3B59-C809-45F5-907D-611BE4E77BE0}" dt="2025-12-03T11:03:07.633" v="459" actId="931"/>
        <pc:sldMkLst>
          <pc:docMk/>
          <pc:sldMk cId="1307156238" sldId="287"/>
        </pc:sldMkLst>
        <pc:spChg chg="mod">
          <ac:chgData name="Anantha Narayanan Krishnamurthy" userId="9a9ecb8e48f07a8f" providerId="LiveId" clId="{F6CB3B59-C809-45F5-907D-611BE4E77BE0}" dt="2025-12-03T11:01:41.106" v="454" actId="20577"/>
          <ac:spMkLst>
            <pc:docMk/>
            <pc:sldMk cId="1307156238" sldId="287"/>
            <ac:spMk id="2" creationId="{3B5C1A16-6A05-2050-DA2C-2437C65AA700}"/>
          </ac:spMkLst>
        </pc:spChg>
        <pc:spChg chg="add del">
          <ac:chgData name="Anantha Narayanan Krishnamurthy" userId="9a9ecb8e48f07a8f" providerId="LiveId" clId="{F6CB3B59-C809-45F5-907D-611BE4E77BE0}" dt="2025-12-03T11:03:07.633" v="459" actId="931"/>
          <ac:spMkLst>
            <pc:docMk/>
            <pc:sldMk cId="1307156238" sldId="287"/>
            <ac:spMk id="3" creationId="{6B4EC48F-8040-B369-A002-F5169CD4D6C9}"/>
          </ac:spMkLst>
        </pc:spChg>
        <pc:picChg chg="add mod">
          <ac:chgData name="Anantha Narayanan Krishnamurthy" userId="9a9ecb8e48f07a8f" providerId="LiveId" clId="{F6CB3B59-C809-45F5-907D-611BE4E77BE0}" dt="2025-12-03T11:02:50.052" v="456" actId="931"/>
          <ac:picMkLst>
            <pc:docMk/>
            <pc:sldMk cId="1307156238" sldId="287"/>
            <ac:picMk id="5" creationId="{BCDA0A51-7DE9-DC79-EB0D-259F89470881}"/>
          </ac:picMkLst>
        </pc:picChg>
        <pc:picChg chg="add mod">
          <ac:chgData name="Anantha Narayanan Krishnamurthy" userId="9a9ecb8e48f07a8f" providerId="LiveId" clId="{F6CB3B59-C809-45F5-907D-611BE4E77BE0}" dt="2025-12-03T11:03:07.633" v="459" actId="931"/>
          <ac:picMkLst>
            <pc:docMk/>
            <pc:sldMk cId="1307156238" sldId="287"/>
            <ac:picMk id="7" creationId="{998CBD31-4575-C382-7B8B-2435F42803B0}"/>
          </ac:picMkLst>
        </pc:picChg>
      </pc:sldChg>
      <pc:sldChg chg="new del">
        <pc:chgData name="Anantha Narayanan Krishnamurthy" userId="9a9ecb8e48f07a8f" providerId="LiveId" clId="{F6CB3B59-C809-45F5-907D-611BE4E77BE0}" dt="2025-12-03T11:02:54.041" v="458" actId="680"/>
        <pc:sldMkLst>
          <pc:docMk/>
          <pc:sldMk cId="4143153399" sldId="288"/>
        </pc:sldMkLst>
      </pc:sldChg>
      <pc:sldChg chg="addSp delSp modSp new mod">
        <pc:chgData name="Anantha Narayanan Krishnamurthy" userId="9a9ecb8e48f07a8f" providerId="LiveId" clId="{F6CB3B59-C809-45F5-907D-611BE4E77BE0}" dt="2025-12-03T11:05:18.238" v="485" actId="20577"/>
        <pc:sldMkLst>
          <pc:docMk/>
          <pc:sldMk cId="4165171363" sldId="288"/>
        </pc:sldMkLst>
        <pc:spChg chg="mod">
          <ac:chgData name="Anantha Narayanan Krishnamurthy" userId="9a9ecb8e48f07a8f" providerId="LiveId" clId="{F6CB3B59-C809-45F5-907D-611BE4E77BE0}" dt="2025-12-03T11:05:18.238" v="485" actId="20577"/>
          <ac:spMkLst>
            <pc:docMk/>
            <pc:sldMk cId="4165171363" sldId="288"/>
            <ac:spMk id="2" creationId="{C743077E-9715-E5A0-0D7F-D71D3C8BF627}"/>
          </ac:spMkLst>
        </pc:spChg>
        <pc:spChg chg="del">
          <ac:chgData name="Anantha Narayanan Krishnamurthy" userId="9a9ecb8e48f07a8f" providerId="LiveId" clId="{F6CB3B59-C809-45F5-907D-611BE4E77BE0}" dt="2025-12-03T11:04:56.160" v="461" actId="931"/>
          <ac:spMkLst>
            <pc:docMk/>
            <pc:sldMk cId="4165171363" sldId="288"/>
            <ac:spMk id="3" creationId="{3C782876-FF87-AF29-00B4-C6737603ADE6}"/>
          </ac:spMkLst>
        </pc:spChg>
        <pc:picChg chg="add mod">
          <ac:chgData name="Anantha Narayanan Krishnamurthy" userId="9a9ecb8e48f07a8f" providerId="LiveId" clId="{F6CB3B59-C809-45F5-907D-611BE4E77BE0}" dt="2025-12-03T11:04:56.160" v="461" actId="931"/>
          <ac:picMkLst>
            <pc:docMk/>
            <pc:sldMk cId="4165171363" sldId="288"/>
            <ac:picMk id="5" creationId="{24608FF6-CFDD-E796-7400-FE2E2EF982A3}"/>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D4F4BC6-11E4-4F73-A18B-B6677384D6B7}"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IN"/>
        </a:p>
      </dgm:t>
    </dgm:pt>
    <dgm:pt modelId="{6B5259EC-6C49-406E-843A-29CBF59DE501}">
      <dgm:prSet phldrT="[Text]" custT="1"/>
      <dgm:spPr>
        <a:solidFill>
          <a:schemeClr val="accent1">
            <a:hueOff val="0"/>
            <a:satOff val="0"/>
            <a:lumOff val="0"/>
          </a:schemeClr>
        </a:solidFill>
        <a:effectLst>
          <a:outerShdw blurRad="50800" dist="38100" dir="8100000" algn="tr" rotWithShape="0">
            <a:prstClr val="black">
              <a:alpha val="40000"/>
            </a:prstClr>
          </a:outerShdw>
          <a:reflection blurRad="6350" stA="31000" endPos="82000" dist="12700" dir="5400000" sy="-100000" algn="bl" rotWithShape="0"/>
        </a:effectLst>
      </dgm:spPr>
      <dgm:t>
        <a:bodyPr/>
        <a:lstStyle/>
        <a:p>
          <a:r>
            <a:rPr lang="en-US" sz="1400" dirty="0"/>
            <a:t>By 2027, 70% of organizations will adopt modern data quality solutions to better support their AI adoption and digital business initiatives.</a:t>
          </a:r>
          <a:endParaRPr lang="en-IN" sz="1400" dirty="0"/>
        </a:p>
      </dgm:t>
    </dgm:pt>
    <dgm:pt modelId="{B87FA7BE-B108-4578-98E8-FB970503F642}" type="parTrans" cxnId="{71D9394A-0E2E-4A29-98EA-14D83200A5AB}">
      <dgm:prSet/>
      <dgm:spPr/>
      <dgm:t>
        <a:bodyPr/>
        <a:lstStyle/>
        <a:p>
          <a:endParaRPr lang="en-IN"/>
        </a:p>
      </dgm:t>
    </dgm:pt>
    <dgm:pt modelId="{E952409C-C5E1-4409-9C8E-8BA4DD6D04A4}" type="sibTrans" cxnId="{71D9394A-0E2E-4A29-98EA-14D83200A5AB}">
      <dgm:prSet/>
      <dgm:spPr/>
      <dgm:t>
        <a:bodyPr/>
        <a:lstStyle/>
        <a:p>
          <a:endParaRPr lang="en-IN"/>
        </a:p>
      </dgm:t>
    </dgm:pt>
    <dgm:pt modelId="{865D8789-FE3D-42CC-AD0A-2B8F2BD31AC6}">
      <dgm:prSet phldrT="[Text]" custT="1"/>
      <dgm:spPr>
        <a:solidFill>
          <a:schemeClr val="accent1">
            <a:hueOff val="0"/>
            <a:satOff val="0"/>
            <a:lumOff val="0"/>
          </a:schemeClr>
        </a:solidFill>
        <a:effectLst>
          <a:outerShdw blurRad="50800" dist="38100" dir="8100000" algn="tr" rotWithShape="0">
            <a:prstClr val="black">
              <a:alpha val="40000"/>
            </a:prstClr>
          </a:outerShdw>
          <a:reflection blurRad="6350" stA="31000" endPos="82000" dist="12700" dir="5400000" sy="-100000" algn="bl" rotWithShape="0"/>
        </a:effectLst>
      </dgm:spPr>
      <dgm:t>
        <a:bodyPr/>
        <a:lstStyle/>
        <a:p>
          <a:r>
            <a:rPr lang="en-US" sz="1400" dirty="0"/>
            <a:t>By 2027, 80% of mainstream data quality vendors will leverage large language models (LLMs) and natural language processing (NLP) to enable interactive user inference in order to improve user productivity and tool efficiency.</a:t>
          </a:r>
          <a:endParaRPr lang="en-IN" sz="1400" dirty="0"/>
        </a:p>
      </dgm:t>
    </dgm:pt>
    <dgm:pt modelId="{1451D84D-3DC8-4761-A072-D567BC64E76D}" type="parTrans" cxnId="{78AA86F7-D60A-450E-A19B-F4DE5182CB27}">
      <dgm:prSet/>
      <dgm:spPr/>
      <dgm:t>
        <a:bodyPr/>
        <a:lstStyle/>
        <a:p>
          <a:endParaRPr lang="en-IN"/>
        </a:p>
      </dgm:t>
    </dgm:pt>
    <dgm:pt modelId="{35C4BEE9-F9C3-479B-AAAC-D76DA5F7EBFD}" type="sibTrans" cxnId="{78AA86F7-D60A-450E-A19B-F4DE5182CB27}">
      <dgm:prSet/>
      <dgm:spPr/>
      <dgm:t>
        <a:bodyPr/>
        <a:lstStyle/>
        <a:p>
          <a:endParaRPr lang="en-IN"/>
        </a:p>
      </dgm:t>
    </dgm:pt>
    <dgm:pt modelId="{B388E84D-51AE-4334-9940-0A76C5155ADA}">
      <dgm:prSet custT="1"/>
      <dgm:spPr>
        <a:solidFill>
          <a:schemeClr val="accent1">
            <a:hueOff val="0"/>
            <a:satOff val="0"/>
            <a:lumOff val="0"/>
          </a:schemeClr>
        </a:solidFill>
        <a:effectLst>
          <a:outerShdw blurRad="50800" dist="38100" dir="8100000" algn="tr" rotWithShape="0">
            <a:prstClr val="black">
              <a:alpha val="40000"/>
            </a:prstClr>
          </a:outerShdw>
          <a:reflection blurRad="6350" stA="31000" endPos="82000" dist="12700" dir="5400000" sy="-100000" algn="bl" rotWithShape="0"/>
        </a:effectLst>
      </dgm:spPr>
      <dgm:t>
        <a:bodyPr/>
        <a:lstStyle/>
        <a:p>
          <a:r>
            <a:rPr lang="en-US" sz="1400" dirty="0"/>
            <a:t>By 2027, the application of generative AI (GenAI) will accelerate the time to value of data and analytics governance and master data management (MDM) programs by 40%.</a:t>
          </a:r>
        </a:p>
      </dgm:t>
    </dgm:pt>
    <dgm:pt modelId="{E42657EA-795F-42C0-8BEB-59E49E8460A5}" type="parTrans" cxnId="{F51EAB31-025A-4A64-8407-7CE69E8C3FDB}">
      <dgm:prSet/>
      <dgm:spPr/>
      <dgm:t>
        <a:bodyPr/>
        <a:lstStyle/>
        <a:p>
          <a:endParaRPr lang="en-IN"/>
        </a:p>
      </dgm:t>
    </dgm:pt>
    <dgm:pt modelId="{6AD7DA3B-2A22-4708-B635-8AB2EA314931}" type="sibTrans" cxnId="{F51EAB31-025A-4A64-8407-7CE69E8C3FDB}">
      <dgm:prSet/>
      <dgm:spPr/>
      <dgm:t>
        <a:bodyPr/>
        <a:lstStyle/>
        <a:p>
          <a:endParaRPr lang="en-IN"/>
        </a:p>
      </dgm:t>
    </dgm:pt>
    <dgm:pt modelId="{28051783-0A08-484F-B5EF-6EB2C3E3E6EF}" type="pres">
      <dgm:prSet presAssocID="{7D4F4BC6-11E4-4F73-A18B-B6677384D6B7}" presName="linear" presStyleCnt="0">
        <dgm:presLayoutVars>
          <dgm:dir/>
          <dgm:animLvl val="lvl"/>
          <dgm:resizeHandles val="exact"/>
        </dgm:presLayoutVars>
      </dgm:prSet>
      <dgm:spPr/>
    </dgm:pt>
    <dgm:pt modelId="{0ABFF93E-93E5-45B8-92D5-762E614EB197}" type="pres">
      <dgm:prSet presAssocID="{6B5259EC-6C49-406E-843A-29CBF59DE501}" presName="parentLin" presStyleCnt="0"/>
      <dgm:spPr/>
    </dgm:pt>
    <dgm:pt modelId="{CD57AC64-642A-4973-952B-3AFC389EF19B}" type="pres">
      <dgm:prSet presAssocID="{6B5259EC-6C49-406E-843A-29CBF59DE501}" presName="parentLeftMargin" presStyleLbl="node1" presStyleIdx="0" presStyleCnt="3"/>
      <dgm:spPr/>
    </dgm:pt>
    <dgm:pt modelId="{61A7738A-8865-4587-B677-26CE35B78217}" type="pres">
      <dgm:prSet presAssocID="{6B5259EC-6C49-406E-843A-29CBF59DE501}" presName="parentText" presStyleLbl="node1" presStyleIdx="0" presStyleCnt="3">
        <dgm:presLayoutVars>
          <dgm:chMax val="0"/>
          <dgm:bulletEnabled val="1"/>
        </dgm:presLayoutVars>
      </dgm:prSet>
      <dgm:spPr/>
    </dgm:pt>
    <dgm:pt modelId="{FBB75918-4DFA-4846-8F9D-449ECA9986B8}" type="pres">
      <dgm:prSet presAssocID="{6B5259EC-6C49-406E-843A-29CBF59DE501}" presName="negativeSpace" presStyleCnt="0"/>
      <dgm:spPr/>
    </dgm:pt>
    <dgm:pt modelId="{666AFBAC-194A-4242-8C03-157A57C15578}" type="pres">
      <dgm:prSet presAssocID="{6B5259EC-6C49-406E-843A-29CBF59DE501}" presName="childText" presStyleLbl="conFgAcc1" presStyleIdx="0" presStyleCnt="3">
        <dgm:presLayoutVars>
          <dgm:bulletEnabled val="1"/>
        </dgm:presLayoutVars>
      </dgm:prSet>
      <dgm:spPr>
        <a:solidFill>
          <a:schemeClr val="accent1">
            <a:lumMod val="60000"/>
            <a:lumOff val="40000"/>
          </a:schemeClr>
        </a:solidFill>
        <a:ln w="31750">
          <a:solidFill>
            <a:srgbClr val="263650"/>
          </a:solidFill>
        </a:ln>
        <a:effectLst>
          <a:outerShdw blurRad="50800" dist="50800" dir="1200000" algn="ctr" rotWithShape="0">
            <a:srgbClr val="000000">
              <a:alpha val="43137"/>
            </a:srgbClr>
          </a:outerShdw>
        </a:effectLst>
      </dgm:spPr>
    </dgm:pt>
    <dgm:pt modelId="{764E5950-2201-476B-BAE0-1C079D463E13}" type="pres">
      <dgm:prSet presAssocID="{E952409C-C5E1-4409-9C8E-8BA4DD6D04A4}" presName="spaceBetweenRectangles" presStyleCnt="0"/>
      <dgm:spPr/>
    </dgm:pt>
    <dgm:pt modelId="{304468ED-A666-46DB-8253-B21DC00E110C}" type="pres">
      <dgm:prSet presAssocID="{865D8789-FE3D-42CC-AD0A-2B8F2BD31AC6}" presName="parentLin" presStyleCnt="0"/>
      <dgm:spPr/>
    </dgm:pt>
    <dgm:pt modelId="{B7EE5F52-FC99-41C1-87E6-D4923C8AB2F3}" type="pres">
      <dgm:prSet presAssocID="{865D8789-FE3D-42CC-AD0A-2B8F2BD31AC6}" presName="parentLeftMargin" presStyleLbl="node1" presStyleIdx="0" presStyleCnt="3"/>
      <dgm:spPr/>
    </dgm:pt>
    <dgm:pt modelId="{4C4202B4-AC0B-4588-8E2E-17CC71ACDAE8}" type="pres">
      <dgm:prSet presAssocID="{865D8789-FE3D-42CC-AD0A-2B8F2BD31AC6}" presName="parentText" presStyleLbl="node1" presStyleIdx="1" presStyleCnt="3">
        <dgm:presLayoutVars>
          <dgm:chMax val="0"/>
          <dgm:bulletEnabled val="1"/>
        </dgm:presLayoutVars>
      </dgm:prSet>
      <dgm:spPr/>
    </dgm:pt>
    <dgm:pt modelId="{8328A35D-0EA8-40C2-AA81-14B1D18D96DF}" type="pres">
      <dgm:prSet presAssocID="{865D8789-FE3D-42CC-AD0A-2B8F2BD31AC6}" presName="negativeSpace" presStyleCnt="0"/>
      <dgm:spPr/>
    </dgm:pt>
    <dgm:pt modelId="{407EA813-3F76-458F-9169-CB6F2C8221B3}" type="pres">
      <dgm:prSet presAssocID="{865D8789-FE3D-42CC-AD0A-2B8F2BD31AC6}" presName="childText" presStyleLbl="conFgAcc1" presStyleIdx="1" presStyleCnt="3">
        <dgm:presLayoutVars>
          <dgm:bulletEnabled val="1"/>
        </dgm:presLayoutVars>
      </dgm:prSet>
      <dgm:spPr>
        <a:solidFill>
          <a:schemeClr val="accent1">
            <a:lumMod val="60000"/>
            <a:lumOff val="40000"/>
          </a:schemeClr>
        </a:solidFill>
        <a:ln w="31750">
          <a:solidFill>
            <a:srgbClr val="263650"/>
          </a:solidFill>
        </a:ln>
        <a:effectLst>
          <a:outerShdw blurRad="50800" dist="50800" dir="1200000" algn="ctr" rotWithShape="0">
            <a:srgbClr val="000000">
              <a:alpha val="43137"/>
            </a:srgbClr>
          </a:outerShdw>
        </a:effectLst>
      </dgm:spPr>
    </dgm:pt>
    <dgm:pt modelId="{89C7236F-4A49-4E19-BD39-6D04B148CB63}" type="pres">
      <dgm:prSet presAssocID="{35C4BEE9-F9C3-479B-AAAC-D76DA5F7EBFD}" presName="spaceBetweenRectangles" presStyleCnt="0"/>
      <dgm:spPr/>
    </dgm:pt>
    <dgm:pt modelId="{98126357-55D4-4F11-AAC2-3E1E05965D71}" type="pres">
      <dgm:prSet presAssocID="{B388E84D-51AE-4334-9940-0A76C5155ADA}" presName="parentLin" presStyleCnt="0"/>
      <dgm:spPr/>
    </dgm:pt>
    <dgm:pt modelId="{C8957A15-143D-4B7E-8599-E1CCFCF1FEFA}" type="pres">
      <dgm:prSet presAssocID="{B388E84D-51AE-4334-9940-0A76C5155ADA}" presName="parentLeftMargin" presStyleLbl="node1" presStyleIdx="1" presStyleCnt="3"/>
      <dgm:spPr/>
    </dgm:pt>
    <dgm:pt modelId="{D96146E6-1B6A-4285-A07F-E866B6C9BB66}" type="pres">
      <dgm:prSet presAssocID="{B388E84D-51AE-4334-9940-0A76C5155ADA}" presName="parentText" presStyleLbl="node1" presStyleIdx="2" presStyleCnt="3">
        <dgm:presLayoutVars>
          <dgm:chMax val="0"/>
          <dgm:bulletEnabled val="1"/>
        </dgm:presLayoutVars>
      </dgm:prSet>
      <dgm:spPr/>
    </dgm:pt>
    <dgm:pt modelId="{228121FA-BEE2-4B7D-8E9B-5CEFFB67906E}" type="pres">
      <dgm:prSet presAssocID="{B388E84D-51AE-4334-9940-0A76C5155ADA}" presName="negativeSpace" presStyleCnt="0"/>
      <dgm:spPr/>
    </dgm:pt>
    <dgm:pt modelId="{959A3580-DA6B-4438-B359-9DA5789B8122}" type="pres">
      <dgm:prSet presAssocID="{B388E84D-51AE-4334-9940-0A76C5155ADA}" presName="childText" presStyleLbl="conFgAcc1" presStyleIdx="2" presStyleCnt="3">
        <dgm:presLayoutVars>
          <dgm:bulletEnabled val="1"/>
        </dgm:presLayoutVars>
      </dgm:prSet>
      <dgm:spPr>
        <a:solidFill>
          <a:schemeClr val="accent1">
            <a:lumMod val="60000"/>
            <a:lumOff val="40000"/>
          </a:schemeClr>
        </a:solidFill>
        <a:ln w="31750">
          <a:solidFill>
            <a:srgbClr val="263650"/>
          </a:solidFill>
        </a:ln>
        <a:effectLst>
          <a:outerShdw blurRad="50800" dist="50800" dir="1200000" algn="ctr" rotWithShape="0">
            <a:srgbClr val="000000">
              <a:alpha val="43137"/>
            </a:srgbClr>
          </a:outerShdw>
        </a:effectLst>
      </dgm:spPr>
    </dgm:pt>
  </dgm:ptLst>
  <dgm:cxnLst>
    <dgm:cxn modelId="{16B94221-936E-4707-AC63-E65E791612A2}" type="presOf" srcId="{B388E84D-51AE-4334-9940-0A76C5155ADA}" destId="{C8957A15-143D-4B7E-8599-E1CCFCF1FEFA}" srcOrd="0" destOrd="0" presId="urn:microsoft.com/office/officeart/2005/8/layout/list1"/>
    <dgm:cxn modelId="{F51EAB31-025A-4A64-8407-7CE69E8C3FDB}" srcId="{7D4F4BC6-11E4-4F73-A18B-B6677384D6B7}" destId="{B388E84D-51AE-4334-9940-0A76C5155ADA}" srcOrd="2" destOrd="0" parTransId="{E42657EA-795F-42C0-8BEB-59E49E8460A5}" sibTransId="{6AD7DA3B-2A22-4708-B635-8AB2EA314931}"/>
    <dgm:cxn modelId="{3CD0595C-5D46-438C-8363-8ED66EE222FA}" type="presOf" srcId="{7D4F4BC6-11E4-4F73-A18B-B6677384D6B7}" destId="{28051783-0A08-484F-B5EF-6EB2C3E3E6EF}" srcOrd="0" destOrd="0" presId="urn:microsoft.com/office/officeart/2005/8/layout/list1"/>
    <dgm:cxn modelId="{0832C447-8E8A-40B2-8693-4B441098D0AC}" type="presOf" srcId="{865D8789-FE3D-42CC-AD0A-2B8F2BD31AC6}" destId="{B7EE5F52-FC99-41C1-87E6-D4923C8AB2F3}" srcOrd="0" destOrd="0" presId="urn:microsoft.com/office/officeart/2005/8/layout/list1"/>
    <dgm:cxn modelId="{71D9394A-0E2E-4A29-98EA-14D83200A5AB}" srcId="{7D4F4BC6-11E4-4F73-A18B-B6677384D6B7}" destId="{6B5259EC-6C49-406E-843A-29CBF59DE501}" srcOrd="0" destOrd="0" parTransId="{B87FA7BE-B108-4578-98E8-FB970503F642}" sibTransId="{E952409C-C5E1-4409-9C8E-8BA4DD6D04A4}"/>
    <dgm:cxn modelId="{B5E63654-5B09-44EA-9078-BB7388805F15}" type="presOf" srcId="{B388E84D-51AE-4334-9940-0A76C5155ADA}" destId="{D96146E6-1B6A-4285-A07F-E866B6C9BB66}" srcOrd="1" destOrd="0" presId="urn:microsoft.com/office/officeart/2005/8/layout/list1"/>
    <dgm:cxn modelId="{283E56B7-62C3-4F8B-B3AD-D9CA99818318}" type="presOf" srcId="{6B5259EC-6C49-406E-843A-29CBF59DE501}" destId="{61A7738A-8865-4587-B677-26CE35B78217}" srcOrd="1" destOrd="0" presId="urn:microsoft.com/office/officeart/2005/8/layout/list1"/>
    <dgm:cxn modelId="{262509DB-9DED-4979-AF1C-B9ECFACDFA49}" type="presOf" srcId="{865D8789-FE3D-42CC-AD0A-2B8F2BD31AC6}" destId="{4C4202B4-AC0B-4588-8E2E-17CC71ACDAE8}" srcOrd="1" destOrd="0" presId="urn:microsoft.com/office/officeart/2005/8/layout/list1"/>
    <dgm:cxn modelId="{78AA86F7-D60A-450E-A19B-F4DE5182CB27}" srcId="{7D4F4BC6-11E4-4F73-A18B-B6677384D6B7}" destId="{865D8789-FE3D-42CC-AD0A-2B8F2BD31AC6}" srcOrd="1" destOrd="0" parTransId="{1451D84D-3DC8-4761-A072-D567BC64E76D}" sibTransId="{35C4BEE9-F9C3-479B-AAAC-D76DA5F7EBFD}"/>
    <dgm:cxn modelId="{E14716FD-FCFC-4266-A51E-8A5ED0A5DC95}" type="presOf" srcId="{6B5259EC-6C49-406E-843A-29CBF59DE501}" destId="{CD57AC64-642A-4973-952B-3AFC389EF19B}" srcOrd="0" destOrd="0" presId="urn:microsoft.com/office/officeart/2005/8/layout/list1"/>
    <dgm:cxn modelId="{EF003C12-4165-472B-A11C-3482340B63B7}" type="presParOf" srcId="{28051783-0A08-484F-B5EF-6EB2C3E3E6EF}" destId="{0ABFF93E-93E5-45B8-92D5-762E614EB197}" srcOrd="0" destOrd="0" presId="urn:microsoft.com/office/officeart/2005/8/layout/list1"/>
    <dgm:cxn modelId="{B3F566D0-9A81-4D80-9F13-A4C7EE5DA731}" type="presParOf" srcId="{0ABFF93E-93E5-45B8-92D5-762E614EB197}" destId="{CD57AC64-642A-4973-952B-3AFC389EF19B}" srcOrd="0" destOrd="0" presId="urn:microsoft.com/office/officeart/2005/8/layout/list1"/>
    <dgm:cxn modelId="{8DDD464B-63DC-4D19-8AF6-309AB169D9A9}" type="presParOf" srcId="{0ABFF93E-93E5-45B8-92D5-762E614EB197}" destId="{61A7738A-8865-4587-B677-26CE35B78217}" srcOrd="1" destOrd="0" presId="urn:microsoft.com/office/officeart/2005/8/layout/list1"/>
    <dgm:cxn modelId="{15FA34FC-3647-405C-A751-E36A72A7A433}" type="presParOf" srcId="{28051783-0A08-484F-B5EF-6EB2C3E3E6EF}" destId="{FBB75918-4DFA-4846-8F9D-449ECA9986B8}" srcOrd="1" destOrd="0" presId="urn:microsoft.com/office/officeart/2005/8/layout/list1"/>
    <dgm:cxn modelId="{15D915FF-2863-4B61-8A13-BEBFDB4888A0}" type="presParOf" srcId="{28051783-0A08-484F-B5EF-6EB2C3E3E6EF}" destId="{666AFBAC-194A-4242-8C03-157A57C15578}" srcOrd="2" destOrd="0" presId="urn:microsoft.com/office/officeart/2005/8/layout/list1"/>
    <dgm:cxn modelId="{6164D5DA-D333-4F4B-BD42-C9D5632646A7}" type="presParOf" srcId="{28051783-0A08-484F-B5EF-6EB2C3E3E6EF}" destId="{764E5950-2201-476B-BAE0-1C079D463E13}" srcOrd="3" destOrd="0" presId="urn:microsoft.com/office/officeart/2005/8/layout/list1"/>
    <dgm:cxn modelId="{BF046A83-02BC-4B3D-955E-D6FDE3209084}" type="presParOf" srcId="{28051783-0A08-484F-B5EF-6EB2C3E3E6EF}" destId="{304468ED-A666-46DB-8253-B21DC00E110C}" srcOrd="4" destOrd="0" presId="urn:microsoft.com/office/officeart/2005/8/layout/list1"/>
    <dgm:cxn modelId="{A2DF023C-6471-4BBC-852A-7414AC115891}" type="presParOf" srcId="{304468ED-A666-46DB-8253-B21DC00E110C}" destId="{B7EE5F52-FC99-41C1-87E6-D4923C8AB2F3}" srcOrd="0" destOrd="0" presId="urn:microsoft.com/office/officeart/2005/8/layout/list1"/>
    <dgm:cxn modelId="{200BAB75-E23C-4E0B-8EBA-37645A9F719E}" type="presParOf" srcId="{304468ED-A666-46DB-8253-B21DC00E110C}" destId="{4C4202B4-AC0B-4588-8E2E-17CC71ACDAE8}" srcOrd="1" destOrd="0" presId="urn:microsoft.com/office/officeart/2005/8/layout/list1"/>
    <dgm:cxn modelId="{3F9881D8-FE27-424D-BAE7-180CDE54E34A}" type="presParOf" srcId="{28051783-0A08-484F-B5EF-6EB2C3E3E6EF}" destId="{8328A35D-0EA8-40C2-AA81-14B1D18D96DF}" srcOrd="5" destOrd="0" presId="urn:microsoft.com/office/officeart/2005/8/layout/list1"/>
    <dgm:cxn modelId="{D8265C16-7C91-4408-90AD-3F93144E0EBE}" type="presParOf" srcId="{28051783-0A08-484F-B5EF-6EB2C3E3E6EF}" destId="{407EA813-3F76-458F-9169-CB6F2C8221B3}" srcOrd="6" destOrd="0" presId="urn:microsoft.com/office/officeart/2005/8/layout/list1"/>
    <dgm:cxn modelId="{CBE91F9E-0920-46ED-8F98-2E7294BF7707}" type="presParOf" srcId="{28051783-0A08-484F-B5EF-6EB2C3E3E6EF}" destId="{89C7236F-4A49-4E19-BD39-6D04B148CB63}" srcOrd="7" destOrd="0" presId="urn:microsoft.com/office/officeart/2005/8/layout/list1"/>
    <dgm:cxn modelId="{33F7226B-D1A2-4E11-AA37-EE50E5AE375D}" type="presParOf" srcId="{28051783-0A08-484F-B5EF-6EB2C3E3E6EF}" destId="{98126357-55D4-4F11-AAC2-3E1E05965D71}" srcOrd="8" destOrd="0" presId="urn:microsoft.com/office/officeart/2005/8/layout/list1"/>
    <dgm:cxn modelId="{5784B502-7AC6-4F4C-9C86-5596655DB769}" type="presParOf" srcId="{98126357-55D4-4F11-AAC2-3E1E05965D71}" destId="{C8957A15-143D-4B7E-8599-E1CCFCF1FEFA}" srcOrd="0" destOrd="0" presId="urn:microsoft.com/office/officeart/2005/8/layout/list1"/>
    <dgm:cxn modelId="{7F19AD03-2D07-4384-BB19-6100D1E69160}" type="presParOf" srcId="{98126357-55D4-4F11-AAC2-3E1E05965D71}" destId="{D96146E6-1B6A-4285-A07F-E866B6C9BB66}" srcOrd="1" destOrd="0" presId="urn:microsoft.com/office/officeart/2005/8/layout/list1"/>
    <dgm:cxn modelId="{DF1CAB17-AD77-4C8D-8B15-92A51C18C651}" type="presParOf" srcId="{28051783-0A08-484F-B5EF-6EB2C3E3E6EF}" destId="{228121FA-BEE2-4B7D-8E9B-5CEFFB67906E}" srcOrd="9" destOrd="0" presId="urn:microsoft.com/office/officeart/2005/8/layout/list1"/>
    <dgm:cxn modelId="{4F6120A2-1967-422C-94A3-07FDD587C35E}" type="presParOf" srcId="{28051783-0A08-484F-B5EF-6EB2C3E3E6EF}" destId="{959A3580-DA6B-4438-B359-9DA5789B8122}" srcOrd="10"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6AFBAC-194A-4242-8C03-157A57C15578}">
      <dsp:nvSpPr>
        <dsp:cNvPr id="0" name=""/>
        <dsp:cNvSpPr/>
      </dsp:nvSpPr>
      <dsp:spPr>
        <a:xfrm>
          <a:off x="0" y="463431"/>
          <a:ext cx="8033026" cy="756000"/>
        </a:xfrm>
        <a:prstGeom prst="rect">
          <a:avLst/>
        </a:prstGeom>
        <a:solidFill>
          <a:schemeClr val="accent1">
            <a:lumMod val="60000"/>
            <a:lumOff val="40000"/>
          </a:schemeClr>
        </a:solidFill>
        <a:ln w="31750" cap="flat" cmpd="sng" algn="ctr">
          <a:solidFill>
            <a:srgbClr val="263650"/>
          </a:solidFill>
          <a:prstDash val="solid"/>
          <a:miter lim="800000"/>
        </a:ln>
        <a:effectLst>
          <a:outerShdw blurRad="50800" dist="50800" dir="1200000" algn="ctr" rotWithShape="0">
            <a:srgbClr val="000000">
              <a:alpha val="43137"/>
            </a:srgbClr>
          </a:outerShdw>
        </a:effectLst>
      </dsp:spPr>
      <dsp:style>
        <a:lnRef idx="2">
          <a:scrgbClr r="0" g="0" b="0"/>
        </a:lnRef>
        <a:fillRef idx="1">
          <a:scrgbClr r="0" g="0" b="0"/>
        </a:fillRef>
        <a:effectRef idx="0">
          <a:scrgbClr r="0" g="0" b="0"/>
        </a:effectRef>
        <a:fontRef idx="minor"/>
      </dsp:style>
    </dsp:sp>
    <dsp:sp modelId="{61A7738A-8865-4587-B677-26CE35B78217}">
      <dsp:nvSpPr>
        <dsp:cNvPr id="0" name=""/>
        <dsp:cNvSpPr/>
      </dsp:nvSpPr>
      <dsp:spPr>
        <a:xfrm>
          <a:off x="401651" y="20631"/>
          <a:ext cx="5623118" cy="885600"/>
        </a:xfrm>
        <a:prstGeom prst="roundRect">
          <a:avLst/>
        </a:prstGeom>
        <a:solidFill>
          <a:schemeClr val="accent1">
            <a:hueOff val="0"/>
            <a:satOff val="0"/>
            <a:lumOff val="0"/>
          </a:schemeClr>
        </a:solidFill>
        <a:ln w="12700" cap="flat" cmpd="sng" algn="ctr">
          <a:solidFill>
            <a:schemeClr val="lt1">
              <a:hueOff val="0"/>
              <a:satOff val="0"/>
              <a:lumOff val="0"/>
              <a:alphaOff val="0"/>
            </a:schemeClr>
          </a:solidFill>
          <a:prstDash val="solid"/>
          <a:miter lim="800000"/>
        </a:ln>
        <a:effectLst>
          <a:outerShdw blurRad="50800" dist="38100" dir="8100000" algn="tr" rotWithShape="0">
            <a:prstClr val="black">
              <a:alpha val="40000"/>
            </a:prstClr>
          </a:outerShdw>
          <a:reflection blurRad="6350" stA="31000" endPos="82000" dist="12700" dir="5400000" sy="-100000" algn="bl" rotWithShape="0"/>
        </a:effectLst>
      </dsp:spPr>
      <dsp:style>
        <a:lnRef idx="2">
          <a:scrgbClr r="0" g="0" b="0"/>
        </a:lnRef>
        <a:fillRef idx="1">
          <a:scrgbClr r="0" g="0" b="0"/>
        </a:fillRef>
        <a:effectRef idx="0">
          <a:scrgbClr r="0" g="0" b="0"/>
        </a:effectRef>
        <a:fontRef idx="minor">
          <a:schemeClr val="lt1"/>
        </a:fontRef>
      </dsp:style>
      <dsp:txBody>
        <a:bodyPr spcFirstLastPara="0" vert="horz" wrap="square" lIns="212540" tIns="0" rIns="212540" bIns="0" numCol="1" spcCol="1270" anchor="ctr" anchorCtr="0">
          <a:noAutofit/>
        </a:bodyPr>
        <a:lstStyle/>
        <a:p>
          <a:pPr marL="0" lvl="0" indent="0" algn="l" defTabSz="622300">
            <a:lnSpc>
              <a:spcPct val="90000"/>
            </a:lnSpc>
            <a:spcBef>
              <a:spcPct val="0"/>
            </a:spcBef>
            <a:spcAft>
              <a:spcPct val="35000"/>
            </a:spcAft>
            <a:buNone/>
          </a:pPr>
          <a:r>
            <a:rPr lang="en-US" sz="1400" kern="1200" dirty="0"/>
            <a:t>By 2027, 70% of organizations will adopt modern data quality solutions to better support their AI adoption and digital business initiatives.</a:t>
          </a:r>
          <a:endParaRPr lang="en-IN" sz="1400" kern="1200" dirty="0"/>
        </a:p>
      </dsp:txBody>
      <dsp:txXfrm>
        <a:off x="444882" y="63862"/>
        <a:ext cx="5536656" cy="799138"/>
      </dsp:txXfrm>
    </dsp:sp>
    <dsp:sp modelId="{407EA813-3F76-458F-9169-CB6F2C8221B3}">
      <dsp:nvSpPr>
        <dsp:cNvPr id="0" name=""/>
        <dsp:cNvSpPr/>
      </dsp:nvSpPr>
      <dsp:spPr>
        <a:xfrm>
          <a:off x="0" y="1824231"/>
          <a:ext cx="8033026" cy="756000"/>
        </a:xfrm>
        <a:prstGeom prst="rect">
          <a:avLst/>
        </a:prstGeom>
        <a:solidFill>
          <a:schemeClr val="accent1">
            <a:lumMod val="60000"/>
            <a:lumOff val="40000"/>
          </a:schemeClr>
        </a:solidFill>
        <a:ln w="31750" cap="flat" cmpd="sng" algn="ctr">
          <a:solidFill>
            <a:srgbClr val="263650"/>
          </a:solidFill>
          <a:prstDash val="solid"/>
          <a:miter lim="800000"/>
        </a:ln>
        <a:effectLst>
          <a:outerShdw blurRad="50800" dist="50800" dir="1200000" algn="ctr" rotWithShape="0">
            <a:srgbClr val="000000">
              <a:alpha val="43137"/>
            </a:srgbClr>
          </a:outerShdw>
        </a:effectLst>
      </dsp:spPr>
      <dsp:style>
        <a:lnRef idx="2">
          <a:scrgbClr r="0" g="0" b="0"/>
        </a:lnRef>
        <a:fillRef idx="1">
          <a:scrgbClr r="0" g="0" b="0"/>
        </a:fillRef>
        <a:effectRef idx="0">
          <a:scrgbClr r="0" g="0" b="0"/>
        </a:effectRef>
        <a:fontRef idx="minor"/>
      </dsp:style>
    </dsp:sp>
    <dsp:sp modelId="{4C4202B4-AC0B-4588-8E2E-17CC71ACDAE8}">
      <dsp:nvSpPr>
        <dsp:cNvPr id="0" name=""/>
        <dsp:cNvSpPr/>
      </dsp:nvSpPr>
      <dsp:spPr>
        <a:xfrm>
          <a:off x="401651" y="1381431"/>
          <a:ext cx="5623118" cy="885600"/>
        </a:xfrm>
        <a:prstGeom prst="roundRect">
          <a:avLst/>
        </a:prstGeom>
        <a:solidFill>
          <a:schemeClr val="accent1">
            <a:hueOff val="0"/>
            <a:satOff val="0"/>
            <a:lumOff val="0"/>
          </a:schemeClr>
        </a:solidFill>
        <a:ln w="12700" cap="flat" cmpd="sng" algn="ctr">
          <a:solidFill>
            <a:schemeClr val="lt1">
              <a:hueOff val="0"/>
              <a:satOff val="0"/>
              <a:lumOff val="0"/>
              <a:alphaOff val="0"/>
            </a:schemeClr>
          </a:solidFill>
          <a:prstDash val="solid"/>
          <a:miter lim="800000"/>
        </a:ln>
        <a:effectLst>
          <a:outerShdw blurRad="50800" dist="38100" dir="8100000" algn="tr" rotWithShape="0">
            <a:prstClr val="black">
              <a:alpha val="40000"/>
            </a:prstClr>
          </a:outerShdw>
          <a:reflection blurRad="6350" stA="31000" endPos="82000" dist="12700" dir="5400000" sy="-100000" algn="bl" rotWithShape="0"/>
        </a:effectLst>
      </dsp:spPr>
      <dsp:style>
        <a:lnRef idx="2">
          <a:scrgbClr r="0" g="0" b="0"/>
        </a:lnRef>
        <a:fillRef idx="1">
          <a:scrgbClr r="0" g="0" b="0"/>
        </a:fillRef>
        <a:effectRef idx="0">
          <a:scrgbClr r="0" g="0" b="0"/>
        </a:effectRef>
        <a:fontRef idx="minor">
          <a:schemeClr val="lt1"/>
        </a:fontRef>
      </dsp:style>
      <dsp:txBody>
        <a:bodyPr spcFirstLastPara="0" vert="horz" wrap="square" lIns="212540" tIns="0" rIns="212540" bIns="0" numCol="1" spcCol="1270" anchor="ctr" anchorCtr="0">
          <a:noAutofit/>
        </a:bodyPr>
        <a:lstStyle/>
        <a:p>
          <a:pPr marL="0" lvl="0" indent="0" algn="l" defTabSz="622300">
            <a:lnSpc>
              <a:spcPct val="90000"/>
            </a:lnSpc>
            <a:spcBef>
              <a:spcPct val="0"/>
            </a:spcBef>
            <a:spcAft>
              <a:spcPct val="35000"/>
            </a:spcAft>
            <a:buNone/>
          </a:pPr>
          <a:r>
            <a:rPr lang="en-US" sz="1400" kern="1200" dirty="0"/>
            <a:t>By 2027, 80% of mainstream data quality vendors will leverage large language models (LLMs) and natural language processing (NLP) to enable interactive user inference in order to improve user productivity and tool efficiency.</a:t>
          </a:r>
          <a:endParaRPr lang="en-IN" sz="1400" kern="1200" dirty="0"/>
        </a:p>
      </dsp:txBody>
      <dsp:txXfrm>
        <a:off x="444882" y="1424662"/>
        <a:ext cx="5536656" cy="799138"/>
      </dsp:txXfrm>
    </dsp:sp>
    <dsp:sp modelId="{959A3580-DA6B-4438-B359-9DA5789B8122}">
      <dsp:nvSpPr>
        <dsp:cNvPr id="0" name=""/>
        <dsp:cNvSpPr/>
      </dsp:nvSpPr>
      <dsp:spPr>
        <a:xfrm>
          <a:off x="0" y="3185031"/>
          <a:ext cx="8033026" cy="756000"/>
        </a:xfrm>
        <a:prstGeom prst="rect">
          <a:avLst/>
        </a:prstGeom>
        <a:solidFill>
          <a:schemeClr val="accent1">
            <a:lumMod val="60000"/>
            <a:lumOff val="40000"/>
          </a:schemeClr>
        </a:solidFill>
        <a:ln w="31750" cap="flat" cmpd="sng" algn="ctr">
          <a:solidFill>
            <a:srgbClr val="263650"/>
          </a:solidFill>
          <a:prstDash val="solid"/>
          <a:miter lim="800000"/>
        </a:ln>
        <a:effectLst>
          <a:outerShdw blurRad="50800" dist="50800" dir="1200000" algn="ctr" rotWithShape="0">
            <a:srgbClr val="000000">
              <a:alpha val="43137"/>
            </a:srgbClr>
          </a:outerShdw>
        </a:effectLst>
      </dsp:spPr>
      <dsp:style>
        <a:lnRef idx="2">
          <a:scrgbClr r="0" g="0" b="0"/>
        </a:lnRef>
        <a:fillRef idx="1">
          <a:scrgbClr r="0" g="0" b="0"/>
        </a:fillRef>
        <a:effectRef idx="0">
          <a:scrgbClr r="0" g="0" b="0"/>
        </a:effectRef>
        <a:fontRef idx="minor"/>
      </dsp:style>
    </dsp:sp>
    <dsp:sp modelId="{D96146E6-1B6A-4285-A07F-E866B6C9BB66}">
      <dsp:nvSpPr>
        <dsp:cNvPr id="0" name=""/>
        <dsp:cNvSpPr/>
      </dsp:nvSpPr>
      <dsp:spPr>
        <a:xfrm>
          <a:off x="401651" y="2742231"/>
          <a:ext cx="5623118" cy="885600"/>
        </a:xfrm>
        <a:prstGeom prst="roundRect">
          <a:avLst/>
        </a:prstGeom>
        <a:solidFill>
          <a:schemeClr val="accent1">
            <a:hueOff val="0"/>
            <a:satOff val="0"/>
            <a:lumOff val="0"/>
          </a:schemeClr>
        </a:solidFill>
        <a:ln w="12700" cap="flat" cmpd="sng" algn="ctr">
          <a:solidFill>
            <a:schemeClr val="lt1">
              <a:hueOff val="0"/>
              <a:satOff val="0"/>
              <a:lumOff val="0"/>
              <a:alphaOff val="0"/>
            </a:schemeClr>
          </a:solidFill>
          <a:prstDash val="solid"/>
          <a:miter lim="800000"/>
        </a:ln>
        <a:effectLst>
          <a:outerShdw blurRad="50800" dist="38100" dir="8100000" algn="tr" rotWithShape="0">
            <a:prstClr val="black">
              <a:alpha val="40000"/>
            </a:prstClr>
          </a:outerShdw>
          <a:reflection blurRad="6350" stA="31000" endPos="82000" dist="12700" dir="5400000" sy="-100000" algn="bl" rotWithShape="0"/>
        </a:effectLst>
      </dsp:spPr>
      <dsp:style>
        <a:lnRef idx="2">
          <a:scrgbClr r="0" g="0" b="0"/>
        </a:lnRef>
        <a:fillRef idx="1">
          <a:scrgbClr r="0" g="0" b="0"/>
        </a:fillRef>
        <a:effectRef idx="0">
          <a:scrgbClr r="0" g="0" b="0"/>
        </a:effectRef>
        <a:fontRef idx="minor">
          <a:schemeClr val="lt1"/>
        </a:fontRef>
      </dsp:style>
      <dsp:txBody>
        <a:bodyPr spcFirstLastPara="0" vert="horz" wrap="square" lIns="212540" tIns="0" rIns="212540" bIns="0" numCol="1" spcCol="1270" anchor="ctr" anchorCtr="0">
          <a:noAutofit/>
        </a:bodyPr>
        <a:lstStyle/>
        <a:p>
          <a:pPr marL="0" lvl="0" indent="0" algn="l" defTabSz="622300">
            <a:lnSpc>
              <a:spcPct val="90000"/>
            </a:lnSpc>
            <a:spcBef>
              <a:spcPct val="0"/>
            </a:spcBef>
            <a:spcAft>
              <a:spcPct val="35000"/>
            </a:spcAft>
            <a:buNone/>
          </a:pPr>
          <a:r>
            <a:rPr lang="en-US" sz="1400" kern="1200" dirty="0"/>
            <a:t>By 2027, the application of generative AI (GenAI) will accelerate the time to value of data and analytics governance and master data management (MDM) programs by 40%.</a:t>
          </a:r>
        </a:p>
      </dsp:txBody>
      <dsp:txXfrm>
        <a:off x="444882" y="2785462"/>
        <a:ext cx="5536656" cy="79913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B9C51A-1962-4FD1-BD78-2BC7A865E587}" type="datetimeFigureOut">
              <a:rPr lang="en-IN" smtClean="0"/>
              <a:t>03-12-2025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8E7CD2-C6EF-4495-9F8D-82F5972FFBE1}" type="slidenum">
              <a:rPr lang="en-IN" smtClean="0"/>
              <a:t>‹#›</a:t>
            </a:fld>
            <a:endParaRPr lang="en-IN"/>
          </a:p>
        </p:txBody>
      </p:sp>
    </p:spTree>
    <p:extLst>
      <p:ext uri="{BB962C8B-B14F-4D97-AF65-F5344CB8AC3E}">
        <p14:creationId xmlns:p14="http://schemas.microsoft.com/office/powerpoint/2010/main" val="20938252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78E7CD2-C6EF-4495-9F8D-82F5972FFBE1}" type="slidenum">
              <a:rPr lang="en-IN" smtClean="0"/>
              <a:t>1</a:t>
            </a:fld>
            <a:endParaRPr lang="en-IN"/>
          </a:p>
        </p:txBody>
      </p:sp>
    </p:spTree>
    <p:extLst>
      <p:ext uri="{BB962C8B-B14F-4D97-AF65-F5344CB8AC3E}">
        <p14:creationId xmlns:p14="http://schemas.microsoft.com/office/powerpoint/2010/main" val="39556725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78E7CD2-C6EF-4495-9F8D-82F5972FFBE1}" type="slidenum">
              <a:rPr lang="en-IN" smtClean="0"/>
              <a:t>4</a:t>
            </a:fld>
            <a:endParaRPr lang="en-IN"/>
          </a:p>
        </p:txBody>
      </p:sp>
    </p:spTree>
    <p:extLst>
      <p:ext uri="{BB962C8B-B14F-4D97-AF65-F5344CB8AC3E}">
        <p14:creationId xmlns:p14="http://schemas.microsoft.com/office/powerpoint/2010/main" val="26871655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199B0-9051-EC0B-E19C-577FF9CA8DB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7EBD41B-F09E-D57D-6026-9ED64207D2A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A975072-6C05-D12E-45A5-B93335105D34}"/>
              </a:ext>
            </a:extLst>
          </p:cNvPr>
          <p:cNvSpPr>
            <a:spLocks noGrp="1"/>
          </p:cNvSpPr>
          <p:nvPr>
            <p:ph type="dt" sz="half" idx="10"/>
          </p:nvPr>
        </p:nvSpPr>
        <p:spPr/>
        <p:txBody>
          <a:bodyPr/>
          <a:lstStyle/>
          <a:p>
            <a:fld id="{8940D64B-9865-4C45-AD62-8BA112E32FE7}" type="datetimeFigureOut">
              <a:rPr lang="en-IN" smtClean="0"/>
              <a:t>03-12-2025</a:t>
            </a:fld>
            <a:endParaRPr lang="en-IN"/>
          </a:p>
        </p:txBody>
      </p:sp>
      <p:sp>
        <p:nvSpPr>
          <p:cNvPr id="5" name="Footer Placeholder 4">
            <a:extLst>
              <a:ext uri="{FF2B5EF4-FFF2-40B4-BE49-F238E27FC236}">
                <a16:creationId xmlns:a16="http://schemas.microsoft.com/office/drawing/2014/main" id="{F8B6ECE5-8BA4-919F-2B6D-F2A8591D745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466BE49-1B17-F01A-02E5-B47AFE093241}"/>
              </a:ext>
            </a:extLst>
          </p:cNvPr>
          <p:cNvSpPr>
            <a:spLocks noGrp="1"/>
          </p:cNvSpPr>
          <p:nvPr>
            <p:ph type="sldNum" sz="quarter" idx="12"/>
          </p:nvPr>
        </p:nvSpPr>
        <p:spPr/>
        <p:txBody>
          <a:bodyPr/>
          <a:lstStyle/>
          <a:p>
            <a:fld id="{AE0189F7-7CA6-4C79-90E2-B6AD5194FB40}" type="slidenum">
              <a:rPr lang="en-IN" smtClean="0"/>
              <a:t>‹#›</a:t>
            </a:fld>
            <a:endParaRPr lang="en-IN"/>
          </a:p>
        </p:txBody>
      </p:sp>
    </p:spTree>
    <p:extLst>
      <p:ext uri="{BB962C8B-B14F-4D97-AF65-F5344CB8AC3E}">
        <p14:creationId xmlns:p14="http://schemas.microsoft.com/office/powerpoint/2010/main" val="2403523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C2A56-F063-7072-1305-21C11F39391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A73C346-11BE-18A5-E02B-A0E7BD4EC20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F17BA00-0531-080A-B80D-89F163F7D029}"/>
              </a:ext>
            </a:extLst>
          </p:cNvPr>
          <p:cNvSpPr>
            <a:spLocks noGrp="1"/>
          </p:cNvSpPr>
          <p:nvPr>
            <p:ph type="dt" sz="half" idx="10"/>
          </p:nvPr>
        </p:nvSpPr>
        <p:spPr/>
        <p:txBody>
          <a:bodyPr/>
          <a:lstStyle/>
          <a:p>
            <a:fld id="{8940D64B-9865-4C45-AD62-8BA112E32FE7}" type="datetimeFigureOut">
              <a:rPr lang="en-IN" smtClean="0"/>
              <a:t>03-12-2025</a:t>
            </a:fld>
            <a:endParaRPr lang="en-IN"/>
          </a:p>
        </p:txBody>
      </p:sp>
      <p:sp>
        <p:nvSpPr>
          <p:cNvPr id="5" name="Footer Placeholder 4">
            <a:extLst>
              <a:ext uri="{FF2B5EF4-FFF2-40B4-BE49-F238E27FC236}">
                <a16:creationId xmlns:a16="http://schemas.microsoft.com/office/drawing/2014/main" id="{00DBB531-DA27-E061-6B83-7A605B31034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A8DCF87-2B4F-1046-48D1-F85D381DF846}"/>
              </a:ext>
            </a:extLst>
          </p:cNvPr>
          <p:cNvSpPr>
            <a:spLocks noGrp="1"/>
          </p:cNvSpPr>
          <p:nvPr>
            <p:ph type="sldNum" sz="quarter" idx="12"/>
          </p:nvPr>
        </p:nvSpPr>
        <p:spPr/>
        <p:txBody>
          <a:bodyPr/>
          <a:lstStyle/>
          <a:p>
            <a:fld id="{AE0189F7-7CA6-4C79-90E2-B6AD5194FB40}" type="slidenum">
              <a:rPr lang="en-IN" smtClean="0"/>
              <a:t>‹#›</a:t>
            </a:fld>
            <a:endParaRPr lang="en-IN"/>
          </a:p>
        </p:txBody>
      </p:sp>
    </p:spTree>
    <p:extLst>
      <p:ext uri="{BB962C8B-B14F-4D97-AF65-F5344CB8AC3E}">
        <p14:creationId xmlns:p14="http://schemas.microsoft.com/office/powerpoint/2010/main" val="39365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90C12AB-B363-83F9-F2C1-43CE17D6385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F6E1E10-E4E7-FD29-2ECA-CC7BFE96772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81B34D3-2B08-2EBB-9E95-8BC62444D9E8}"/>
              </a:ext>
            </a:extLst>
          </p:cNvPr>
          <p:cNvSpPr>
            <a:spLocks noGrp="1"/>
          </p:cNvSpPr>
          <p:nvPr>
            <p:ph type="dt" sz="half" idx="10"/>
          </p:nvPr>
        </p:nvSpPr>
        <p:spPr/>
        <p:txBody>
          <a:bodyPr/>
          <a:lstStyle/>
          <a:p>
            <a:fld id="{8940D64B-9865-4C45-AD62-8BA112E32FE7}" type="datetimeFigureOut">
              <a:rPr lang="en-IN" smtClean="0"/>
              <a:t>03-12-2025</a:t>
            </a:fld>
            <a:endParaRPr lang="en-IN"/>
          </a:p>
        </p:txBody>
      </p:sp>
      <p:sp>
        <p:nvSpPr>
          <p:cNvPr id="5" name="Footer Placeholder 4">
            <a:extLst>
              <a:ext uri="{FF2B5EF4-FFF2-40B4-BE49-F238E27FC236}">
                <a16:creationId xmlns:a16="http://schemas.microsoft.com/office/drawing/2014/main" id="{724544F5-4075-A76B-A69E-9CA175C94CE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E1610B9-4FC6-29A7-88A6-D938C0ED80EA}"/>
              </a:ext>
            </a:extLst>
          </p:cNvPr>
          <p:cNvSpPr>
            <a:spLocks noGrp="1"/>
          </p:cNvSpPr>
          <p:nvPr>
            <p:ph type="sldNum" sz="quarter" idx="12"/>
          </p:nvPr>
        </p:nvSpPr>
        <p:spPr/>
        <p:txBody>
          <a:bodyPr/>
          <a:lstStyle/>
          <a:p>
            <a:fld id="{AE0189F7-7CA6-4C79-90E2-B6AD5194FB40}" type="slidenum">
              <a:rPr lang="en-IN" smtClean="0"/>
              <a:t>‹#›</a:t>
            </a:fld>
            <a:endParaRPr lang="en-IN"/>
          </a:p>
        </p:txBody>
      </p:sp>
    </p:spTree>
    <p:extLst>
      <p:ext uri="{BB962C8B-B14F-4D97-AF65-F5344CB8AC3E}">
        <p14:creationId xmlns:p14="http://schemas.microsoft.com/office/powerpoint/2010/main" val="40757945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86C9C-3768-BFA0-87E7-B0D8D0015FC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3D994ED-6864-3A15-9546-8606FBFB844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EA51B73-A2C8-2C05-8F1F-1FDBBE52FB63}"/>
              </a:ext>
            </a:extLst>
          </p:cNvPr>
          <p:cNvSpPr>
            <a:spLocks noGrp="1"/>
          </p:cNvSpPr>
          <p:nvPr>
            <p:ph type="dt" sz="half" idx="10"/>
          </p:nvPr>
        </p:nvSpPr>
        <p:spPr/>
        <p:txBody>
          <a:bodyPr/>
          <a:lstStyle/>
          <a:p>
            <a:fld id="{8940D64B-9865-4C45-AD62-8BA112E32FE7}" type="datetimeFigureOut">
              <a:rPr lang="en-IN" smtClean="0"/>
              <a:t>03-12-2025</a:t>
            </a:fld>
            <a:endParaRPr lang="en-IN"/>
          </a:p>
        </p:txBody>
      </p:sp>
      <p:sp>
        <p:nvSpPr>
          <p:cNvPr id="5" name="Footer Placeholder 4">
            <a:extLst>
              <a:ext uri="{FF2B5EF4-FFF2-40B4-BE49-F238E27FC236}">
                <a16:creationId xmlns:a16="http://schemas.microsoft.com/office/drawing/2014/main" id="{F001A5B9-53AF-72F8-FD7E-5A40B3C1A71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5FDFF44-C7E9-B985-AA11-98CD40CF9C52}"/>
              </a:ext>
            </a:extLst>
          </p:cNvPr>
          <p:cNvSpPr>
            <a:spLocks noGrp="1"/>
          </p:cNvSpPr>
          <p:nvPr>
            <p:ph type="sldNum" sz="quarter" idx="12"/>
          </p:nvPr>
        </p:nvSpPr>
        <p:spPr/>
        <p:txBody>
          <a:bodyPr/>
          <a:lstStyle/>
          <a:p>
            <a:fld id="{AE0189F7-7CA6-4C79-90E2-B6AD5194FB40}" type="slidenum">
              <a:rPr lang="en-IN" smtClean="0"/>
              <a:t>‹#›</a:t>
            </a:fld>
            <a:endParaRPr lang="en-IN"/>
          </a:p>
        </p:txBody>
      </p:sp>
    </p:spTree>
    <p:extLst>
      <p:ext uri="{BB962C8B-B14F-4D97-AF65-F5344CB8AC3E}">
        <p14:creationId xmlns:p14="http://schemas.microsoft.com/office/powerpoint/2010/main" val="10621632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788C66-DD88-3002-1E29-B329698DF23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0314264-99B4-5271-E1A9-ED4BB30809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D2E3FC-AE44-9AD5-4AED-77C5717F787F}"/>
              </a:ext>
            </a:extLst>
          </p:cNvPr>
          <p:cNvSpPr>
            <a:spLocks noGrp="1"/>
          </p:cNvSpPr>
          <p:nvPr>
            <p:ph type="dt" sz="half" idx="10"/>
          </p:nvPr>
        </p:nvSpPr>
        <p:spPr/>
        <p:txBody>
          <a:bodyPr/>
          <a:lstStyle/>
          <a:p>
            <a:fld id="{8940D64B-9865-4C45-AD62-8BA112E32FE7}" type="datetimeFigureOut">
              <a:rPr lang="en-IN" smtClean="0"/>
              <a:t>03-12-2025</a:t>
            </a:fld>
            <a:endParaRPr lang="en-IN"/>
          </a:p>
        </p:txBody>
      </p:sp>
      <p:sp>
        <p:nvSpPr>
          <p:cNvPr id="5" name="Footer Placeholder 4">
            <a:extLst>
              <a:ext uri="{FF2B5EF4-FFF2-40B4-BE49-F238E27FC236}">
                <a16:creationId xmlns:a16="http://schemas.microsoft.com/office/drawing/2014/main" id="{15A76DC2-C989-D90E-B11C-FD359078EBB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5FF517E-EAAA-AEB8-528E-0EBB3EB6C57E}"/>
              </a:ext>
            </a:extLst>
          </p:cNvPr>
          <p:cNvSpPr>
            <a:spLocks noGrp="1"/>
          </p:cNvSpPr>
          <p:nvPr>
            <p:ph type="sldNum" sz="quarter" idx="12"/>
          </p:nvPr>
        </p:nvSpPr>
        <p:spPr/>
        <p:txBody>
          <a:bodyPr/>
          <a:lstStyle/>
          <a:p>
            <a:fld id="{AE0189F7-7CA6-4C79-90E2-B6AD5194FB40}" type="slidenum">
              <a:rPr lang="en-IN" smtClean="0"/>
              <a:t>‹#›</a:t>
            </a:fld>
            <a:endParaRPr lang="en-IN"/>
          </a:p>
        </p:txBody>
      </p:sp>
    </p:spTree>
    <p:extLst>
      <p:ext uri="{BB962C8B-B14F-4D97-AF65-F5344CB8AC3E}">
        <p14:creationId xmlns:p14="http://schemas.microsoft.com/office/powerpoint/2010/main" val="22224590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6133B-BEB2-7461-0A7C-76044477CDD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7412BBC-3271-0DFF-2558-050801373FA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87DEFD5-683A-CE4C-05B2-F0FC50EC59C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3760E0E-6F75-740A-7EDC-755D8D1435E6}"/>
              </a:ext>
            </a:extLst>
          </p:cNvPr>
          <p:cNvSpPr>
            <a:spLocks noGrp="1"/>
          </p:cNvSpPr>
          <p:nvPr>
            <p:ph type="dt" sz="half" idx="10"/>
          </p:nvPr>
        </p:nvSpPr>
        <p:spPr/>
        <p:txBody>
          <a:bodyPr/>
          <a:lstStyle/>
          <a:p>
            <a:fld id="{8940D64B-9865-4C45-AD62-8BA112E32FE7}" type="datetimeFigureOut">
              <a:rPr lang="en-IN" smtClean="0"/>
              <a:t>03-12-2025</a:t>
            </a:fld>
            <a:endParaRPr lang="en-IN"/>
          </a:p>
        </p:txBody>
      </p:sp>
      <p:sp>
        <p:nvSpPr>
          <p:cNvPr id="6" name="Footer Placeholder 5">
            <a:extLst>
              <a:ext uri="{FF2B5EF4-FFF2-40B4-BE49-F238E27FC236}">
                <a16:creationId xmlns:a16="http://schemas.microsoft.com/office/drawing/2014/main" id="{CEAD9177-F435-714E-213A-8A69EC93A0C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9599B73-1A6C-85D4-4419-B997C2007255}"/>
              </a:ext>
            </a:extLst>
          </p:cNvPr>
          <p:cNvSpPr>
            <a:spLocks noGrp="1"/>
          </p:cNvSpPr>
          <p:nvPr>
            <p:ph type="sldNum" sz="quarter" idx="12"/>
          </p:nvPr>
        </p:nvSpPr>
        <p:spPr/>
        <p:txBody>
          <a:bodyPr/>
          <a:lstStyle/>
          <a:p>
            <a:fld id="{AE0189F7-7CA6-4C79-90E2-B6AD5194FB40}" type="slidenum">
              <a:rPr lang="en-IN" smtClean="0"/>
              <a:t>‹#›</a:t>
            </a:fld>
            <a:endParaRPr lang="en-IN"/>
          </a:p>
        </p:txBody>
      </p:sp>
    </p:spTree>
    <p:extLst>
      <p:ext uri="{BB962C8B-B14F-4D97-AF65-F5344CB8AC3E}">
        <p14:creationId xmlns:p14="http://schemas.microsoft.com/office/powerpoint/2010/main" val="32934142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948FB-0EC4-BBE6-09E4-7C51A5390D2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D5874AD-16EB-E8F8-AB2B-8D9C31F6CB8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CD9527E-5816-8AA2-79C4-9020C4F045E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3C96C52-64D3-AC7A-2CFA-91CDCD71EAD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DC8A53B-330F-CE00-F8A2-A67E4CC38EE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251802D-3D51-1F67-59E7-9D665395A98E}"/>
              </a:ext>
            </a:extLst>
          </p:cNvPr>
          <p:cNvSpPr>
            <a:spLocks noGrp="1"/>
          </p:cNvSpPr>
          <p:nvPr>
            <p:ph type="dt" sz="half" idx="10"/>
          </p:nvPr>
        </p:nvSpPr>
        <p:spPr/>
        <p:txBody>
          <a:bodyPr/>
          <a:lstStyle/>
          <a:p>
            <a:fld id="{8940D64B-9865-4C45-AD62-8BA112E32FE7}" type="datetimeFigureOut">
              <a:rPr lang="en-IN" smtClean="0"/>
              <a:t>03-12-2025</a:t>
            </a:fld>
            <a:endParaRPr lang="en-IN"/>
          </a:p>
        </p:txBody>
      </p:sp>
      <p:sp>
        <p:nvSpPr>
          <p:cNvPr id="8" name="Footer Placeholder 7">
            <a:extLst>
              <a:ext uri="{FF2B5EF4-FFF2-40B4-BE49-F238E27FC236}">
                <a16:creationId xmlns:a16="http://schemas.microsoft.com/office/drawing/2014/main" id="{4DEE0572-31EB-0E6D-F158-F355C0AFDB2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ACEF2DC-683E-5D51-E0EC-1DCFBDB27D44}"/>
              </a:ext>
            </a:extLst>
          </p:cNvPr>
          <p:cNvSpPr>
            <a:spLocks noGrp="1"/>
          </p:cNvSpPr>
          <p:nvPr>
            <p:ph type="sldNum" sz="quarter" idx="12"/>
          </p:nvPr>
        </p:nvSpPr>
        <p:spPr/>
        <p:txBody>
          <a:bodyPr/>
          <a:lstStyle/>
          <a:p>
            <a:fld id="{AE0189F7-7CA6-4C79-90E2-B6AD5194FB40}" type="slidenum">
              <a:rPr lang="en-IN" smtClean="0"/>
              <a:t>‹#›</a:t>
            </a:fld>
            <a:endParaRPr lang="en-IN"/>
          </a:p>
        </p:txBody>
      </p:sp>
    </p:spTree>
    <p:extLst>
      <p:ext uri="{BB962C8B-B14F-4D97-AF65-F5344CB8AC3E}">
        <p14:creationId xmlns:p14="http://schemas.microsoft.com/office/powerpoint/2010/main" val="13251988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7D774-E244-1E28-C471-7F88D931340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135E9C1-DD97-F31A-9417-0BA891346141}"/>
              </a:ext>
            </a:extLst>
          </p:cNvPr>
          <p:cNvSpPr>
            <a:spLocks noGrp="1"/>
          </p:cNvSpPr>
          <p:nvPr>
            <p:ph type="dt" sz="half" idx="10"/>
          </p:nvPr>
        </p:nvSpPr>
        <p:spPr/>
        <p:txBody>
          <a:bodyPr/>
          <a:lstStyle/>
          <a:p>
            <a:fld id="{8940D64B-9865-4C45-AD62-8BA112E32FE7}" type="datetimeFigureOut">
              <a:rPr lang="en-IN" smtClean="0"/>
              <a:t>03-12-2025</a:t>
            </a:fld>
            <a:endParaRPr lang="en-IN"/>
          </a:p>
        </p:txBody>
      </p:sp>
      <p:sp>
        <p:nvSpPr>
          <p:cNvPr id="4" name="Footer Placeholder 3">
            <a:extLst>
              <a:ext uri="{FF2B5EF4-FFF2-40B4-BE49-F238E27FC236}">
                <a16:creationId xmlns:a16="http://schemas.microsoft.com/office/drawing/2014/main" id="{914A8C22-16E5-CD02-738E-7EDA24EFE6B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74F9FD0-D417-0EBA-CD0F-547864BCF294}"/>
              </a:ext>
            </a:extLst>
          </p:cNvPr>
          <p:cNvSpPr>
            <a:spLocks noGrp="1"/>
          </p:cNvSpPr>
          <p:nvPr>
            <p:ph type="sldNum" sz="quarter" idx="12"/>
          </p:nvPr>
        </p:nvSpPr>
        <p:spPr/>
        <p:txBody>
          <a:bodyPr/>
          <a:lstStyle/>
          <a:p>
            <a:fld id="{AE0189F7-7CA6-4C79-90E2-B6AD5194FB40}" type="slidenum">
              <a:rPr lang="en-IN" smtClean="0"/>
              <a:t>‹#›</a:t>
            </a:fld>
            <a:endParaRPr lang="en-IN"/>
          </a:p>
        </p:txBody>
      </p:sp>
    </p:spTree>
    <p:extLst>
      <p:ext uri="{BB962C8B-B14F-4D97-AF65-F5344CB8AC3E}">
        <p14:creationId xmlns:p14="http://schemas.microsoft.com/office/powerpoint/2010/main" val="41761564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59F01F-0BFD-ACF7-CE4C-2652FB90D0B7}"/>
              </a:ext>
            </a:extLst>
          </p:cNvPr>
          <p:cNvSpPr>
            <a:spLocks noGrp="1"/>
          </p:cNvSpPr>
          <p:nvPr>
            <p:ph type="dt" sz="half" idx="10"/>
          </p:nvPr>
        </p:nvSpPr>
        <p:spPr/>
        <p:txBody>
          <a:bodyPr/>
          <a:lstStyle/>
          <a:p>
            <a:fld id="{8940D64B-9865-4C45-AD62-8BA112E32FE7}" type="datetimeFigureOut">
              <a:rPr lang="en-IN" smtClean="0"/>
              <a:t>03-12-2025</a:t>
            </a:fld>
            <a:endParaRPr lang="en-IN"/>
          </a:p>
        </p:txBody>
      </p:sp>
      <p:sp>
        <p:nvSpPr>
          <p:cNvPr id="3" name="Footer Placeholder 2">
            <a:extLst>
              <a:ext uri="{FF2B5EF4-FFF2-40B4-BE49-F238E27FC236}">
                <a16:creationId xmlns:a16="http://schemas.microsoft.com/office/drawing/2014/main" id="{0BB65B47-56E6-F63B-C62D-5A38DC4E3F3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52CD796-34D4-A097-175C-A4940365490E}"/>
              </a:ext>
            </a:extLst>
          </p:cNvPr>
          <p:cNvSpPr>
            <a:spLocks noGrp="1"/>
          </p:cNvSpPr>
          <p:nvPr>
            <p:ph type="sldNum" sz="quarter" idx="12"/>
          </p:nvPr>
        </p:nvSpPr>
        <p:spPr/>
        <p:txBody>
          <a:bodyPr/>
          <a:lstStyle/>
          <a:p>
            <a:fld id="{AE0189F7-7CA6-4C79-90E2-B6AD5194FB40}" type="slidenum">
              <a:rPr lang="en-IN" smtClean="0"/>
              <a:t>‹#›</a:t>
            </a:fld>
            <a:endParaRPr lang="en-IN"/>
          </a:p>
        </p:txBody>
      </p:sp>
    </p:spTree>
    <p:extLst>
      <p:ext uri="{BB962C8B-B14F-4D97-AF65-F5344CB8AC3E}">
        <p14:creationId xmlns:p14="http://schemas.microsoft.com/office/powerpoint/2010/main" val="26572126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F6A29-E9B6-D309-4C45-2785074212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DF86631-9E5E-6380-74CB-78A7CC5333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AE12A48-3697-441E-CAF3-8453F7F4B2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5597B7-1092-D574-1EBA-A80CAE46E175}"/>
              </a:ext>
            </a:extLst>
          </p:cNvPr>
          <p:cNvSpPr>
            <a:spLocks noGrp="1"/>
          </p:cNvSpPr>
          <p:nvPr>
            <p:ph type="dt" sz="half" idx="10"/>
          </p:nvPr>
        </p:nvSpPr>
        <p:spPr/>
        <p:txBody>
          <a:bodyPr/>
          <a:lstStyle/>
          <a:p>
            <a:fld id="{8940D64B-9865-4C45-AD62-8BA112E32FE7}" type="datetimeFigureOut">
              <a:rPr lang="en-IN" smtClean="0"/>
              <a:t>03-12-2025</a:t>
            </a:fld>
            <a:endParaRPr lang="en-IN"/>
          </a:p>
        </p:txBody>
      </p:sp>
      <p:sp>
        <p:nvSpPr>
          <p:cNvPr id="6" name="Footer Placeholder 5">
            <a:extLst>
              <a:ext uri="{FF2B5EF4-FFF2-40B4-BE49-F238E27FC236}">
                <a16:creationId xmlns:a16="http://schemas.microsoft.com/office/drawing/2014/main" id="{317FBD00-5826-B1F5-D121-91D898E11E6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91BEECF-E65D-0D44-76B3-9D27A11ED17F}"/>
              </a:ext>
            </a:extLst>
          </p:cNvPr>
          <p:cNvSpPr>
            <a:spLocks noGrp="1"/>
          </p:cNvSpPr>
          <p:nvPr>
            <p:ph type="sldNum" sz="quarter" idx="12"/>
          </p:nvPr>
        </p:nvSpPr>
        <p:spPr/>
        <p:txBody>
          <a:bodyPr/>
          <a:lstStyle/>
          <a:p>
            <a:fld id="{AE0189F7-7CA6-4C79-90E2-B6AD5194FB40}" type="slidenum">
              <a:rPr lang="en-IN" smtClean="0"/>
              <a:t>‹#›</a:t>
            </a:fld>
            <a:endParaRPr lang="en-IN"/>
          </a:p>
        </p:txBody>
      </p:sp>
    </p:spTree>
    <p:extLst>
      <p:ext uri="{BB962C8B-B14F-4D97-AF65-F5344CB8AC3E}">
        <p14:creationId xmlns:p14="http://schemas.microsoft.com/office/powerpoint/2010/main" val="22788761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3403F-1CCF-2842-4330-12B1DDAEEF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C97AB38-A266-385B-D329-67C6A767A95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B3F58C4-3157-94A0-8475-A21BB24FFB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EA3ADB-23E8-F523-8DBA-D637A37A4FAA}"/>
              </a:ext>
            </a:extLst>
          </p:cNvPr>
          <p:cNvSpPr>
            <a:spLocks noGrp="1"/>
          </p:cNvSpPr>
          <p:nvPr>
            <p:ph type="dt" sz="half" idx="10"/>
          </p:nvPr>
        </p:nvSpPr>
        <p:spPr/>
        <p:txBody>
          <a:bodyPr/>
          <a:lstStyle/>
          <a:p>
            <a:fld id="{8940D64B-9865-4C45-AD62-8BA112E32FE7}" type="datetimeFigureOut">
              <a:rPr lang="en-IN" smtClean="0"/>
              <a:t>03-12-2025</a:t>
            </a:fld>
            <a:endParaRPr lang="en-IN"/>
          </a:p>
        </p:txBody>
      </p:sp>
      <p:sp>
        <p:nvSpPr>
          <p:cNvPr id="6" name="Footer Placeholder 5">
            <a:extLst>
              <a:ext uri="{FF2B5EF4-FFF2-40B4-BE49-F238E27FC236}">
                <a16:creationId xmlns:a16="http://schemas.microsoft.com/office/drawing/2014/main" id="{F310E87B-C6B9-ED09-7B69-AC665B7F978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283EE5C-6C81-BB57-4305-79BFDC1004B1}"/>
              </a:ext>
            </a:extLst>
          </p:cNvPr>
          <p:cNvSpPr>
            <a:spLocks noGrp="1"/>
          </p:cNvSpPr>
          <p:nvPr>
            <p:ph type="sldNum" sz="quarter" idx="12"/>
          </p:nvPr>
        </p:nvSpPr>
        <p:spPr/>
        <p:txBody>
          <a:bodyPr/>
          <a:lstStyle/>
          <a:p>
            <a:fld id="{AE0189F7-7CA6-4C79-90E2-B6AD5194FB40}" type="slidenum">
              <a:rPr lang="en-IN" smtClean="0"/>
              <a:t>‹#›</a:t>
            </a:fld>
            <a:endParaRPr lang="en-IN"/>
          </a:p>
        </p:txBody>
      </p:sp>
    </p:spTree>
    <p:extLst>
      <p:ext uri="{BB962C8B-B14F-4D97-AF65-F5344CB8AC3E}">
        <p14:creationId xmlns:p14="http://schemas.microsoft.com/office/powerpoint/2010/main" val="32291133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CB2421-78AA-1172-8CE9-7418E4DFBD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0E90C73-C981-90BF-00DC-C0DE8A04CA2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C862C76-A3A0-1F64-FBDF-D115E79291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40D64B-9865-4C45-AD62-8BA112E32FE7}" type="datetimeFigureOut">
              <a:rPr lang="en-IN" smtClean="0"/>
              <a:t>03-12-2025</a:t>
            </a:fld>
            <a:endParaRPr lang="en-IN"/>
          </a:p>
        </p:txBody>
      </p:sp>
      <p:sp>
        <p:nvSpPr>
          <p:cNvPr id="5" name="Footer Placeholder 4">
            <a:extLst>
              <a:ext uri="{FF2B5EF4-FFF2-40B4-BE49-F238E27FC236}">
                <a16:creationId xmlns:a16="http://schemas.microsoft.com/office/drawing/2014/main" id="{923A66B3-D4D5-288F-E2B3-6FCC9A87A5B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5CD19AFB-BDFE-FFB2-3A35-E0C27671C9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0189F7-7CA6-4C79-90E2-B6AD5194FB40}" type="slidenum">
              <a:rPr lang="en-IN" smtClean="0"/>
              <a:t>‹#›</a:t>
            </a:fld>
            <a:endParaRPr lang="en-IN"/>
          </a:p>
        </p:txBody>
      </p:sp>
    </p:spTree>
    <p:extLst>
      <p:ext uri="{BB962C8B-B14F-4D97-AF65-F5344CB8AC3E}">
        <p14:creationId xmlns:p14="http://schemas.microsoft.com/office/powerpoint/2010/main" val="42487941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wallpaperflare.com/business-woman-working-on-laptop-in-her-office-agency-company-wallpaper-aaquv/download/1366x768" TargetMode="External"/><Relationship Id="rId2" Type="http://schemas.openxmlformats.org/officeDocument/2006/relationships/image" Target="../media/image2.jp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phcnepal.com/a-comprehensive-guide-to-identifying-research-paper-types/health-acedimia/health-research/" TargetMode="External"/><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6035CD-D088-AF94-3151-35AC1F147234}"/>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371587AF-A59D-7313-C43F-D59083DDCC9D}"/>
              </a:ext>
            </a:extLst>
          </p:cNvPr>
          <p:cNvSpPr/>
          <p:nvPr/>
        </p:nvSpPr>
        <p:spPr>
          <a:xfrm>
            <a:off x="0" y="0"/>
            <a:ext cx="5971430" cy="6917635"/>
          </a:xfrm>
          <a:prstGeom prst="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7AA896F3-7E94-5DBC-6721-1A3203ACFCFD}"/>
              </a:ext>
            </a:extLst>
          </p:cNvPr>
          <p:cNvPicPr>
            <a:picLocks noChangeAspect="1"/>
          </p:cNvPicPr>
          <p:nvPr/>
        </p:nvPicPr>
        <p:blipFill>
          <a:blip r:embed="rId3">
            <a:extLst>
              <a:ext uri="{28A0092B-C50C-407E-A947-70E740481C1C}">
                <a14:useLocalDpi xmlns:a14="http://schemas.microsoft.com/office/drawing/2010/main" val="0"/>
              </a:ext>
            </a:extLst>
          </a:blip>
          <a:srcRect r="7778"/>
          <a:stretch>
            <a:fillRect/>
          </a:stretch>
        </p:blipFill>
        <p:spPr>
          <a:xfrm>
            <a:off x="5867400" y="0"/>
            <a:ext cx="6324600" cy="6858000"/>
          </a:xfrm>
          <a:prstGeom prst="rect">
            <a:avLst/>
          </a:prstGeom>
        </p:spPr>
      </p:pic>
      <p:sp>
        <p:nvSpPr>
          <p:cNvPr id="6" name="TextBox 5">
            <a:extLst>
              <a:ext uri="{FF2B5EF4-FFF2-40B4-BE49-F238E27FC236}">
                <a16:creationId xmlns:a16="http://schemas.microsoft.com/office/drawing/2014/main" id="{B66E8A1D-C908-903D-EB98-BC859B196F96}"/>
              </a:ext>
            </a:extLst>
          </p:cNvPr>
          <p:cNvSpPr txBox="1"/>
          <p:nvPr/>
        </p:nvSpPr>
        <p:spPr>
          <a:xfrm>
            <a:off x="608275" y="1786328"/>
            <a:ext cx="4754880" cy="2062103"/>
          </a:xfrm>
          <a:prstGeom prst="rect">
            <a:avLst/>
          </a:prstGeom>
          <a:noFill/>
        </p:spPr>
        <p:txBody>
          <a:bodyPr wrap="square" rtlCol="0">
            <a:spAutoFit/>
          </a:bodyPr>
          <a:lstStyle/>
          <a:p>
            <a:r>
              <a:rPr lang="en-IN" sz="3200" dirty="0">
                <a:solidFill>
                  <a:schemeClr val="bg1"/>
                </a:solidFill>
                <a:latin typeface="Arial Black" panose="020B0A04020102020204" pitchFamily="34" charset="0"/>
              </a:rPr>
              <a:t>AUTONOMOUS DATA QUALITY:</a:t>
            </a:r>
          </a:p>
          <a:p>
            <a:r>
              <a:rPr lang="en-IN" sz="3200" dirty="0">
                <a:solidFill>
                  <a:schemeClr val="bg1"/>
                </a:solidFill>
                <a:latin typeface="Arial Black" panose="020B0A04020102020204" pitchFamily="34" charset="0"/>
              </a:rPr>
              <a:t>ENTERPRISE WIDE SMART CHECKS</a:t>
            </a:r>
          </a:p>
        </p:txBody>
      </p:sp>
      <p:sp>
        <p:nvSpPr>
          <p:cNvPr id="7" name="TextBox 6">
            <a:extLst>
              <a:ext uri="{FF2B5EF4-FFF2-40B4-BE49-F238E27FC236}">
                <a16:creationId xmlns:a16="http://schemas.microsoft.com/office/drawing/2014/main" id="{5E4EF672-E388-5418-187F-7F746A1D84F3}"/>
              </a:ext>
            </a:extLst>
          </p:cNvPr>
          <p:cNvSpPr txBox="1"/>
          <p:nvPr/>
        </p:nvSpPr>
        <p:spPr>
          <a:xfrm>
            <a:off x="2723322" y="3848431"/>
            <a:ext cx="2286000" cy="369332"/>
          </a:xfrm>
          <a:prstGeom prst="rect">
            <a:avLst/>
          </a:prstGeom>
          <a:noFill/>
        </p:spPr>
        <p:txBody>
          <a:bodyPr wrap="square" rtlCol="0">
            <a:spAutoFit/>
          </a:bodyPr>
          <a:lstStyle/>
          <a:p>
            <a:r>
              <a:rPr lang="en-IN" dirty="0">
                <a:solidFill>
                  <a:schemeClr val="bg1"/>
                </a:solidFill>
              </a:rPr>
              <a:t>VISIONARY VECTORS</a:t>
            </a:r>
          </a:p>
        </p:txBody>
      </p:sp>
    </p:spTree>
    <p:extLst>
      <p:ext uri="{BB962C8B-B14F-4D97-AF65-F5344CB8AC3E}">
        <p14:creationId xmlns:p14="http://schemas.microsoft.com/office/powerpoint/2010/main" val="24500141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E8F9AF1-992E-9478-D315-D99DC00789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2459" y="1451112"/>
            <a:ext cx="10407082" cy="5406887"/>
          </a:xfrm>
          <a:prstGeom prst="rect">
            <a:avLst/>
          </a:prstGeom>
        </p:spPr>
      </p:pic>
      <p:sp>
        <p:nvSpPr>
          <p:cNvPr id="4" name="TextBox 3">
            <a:extLst>
              <a:ext uri="{FF2B5EF4-FFF2-40B4-BE49-F238E27FC236}">
                <a16:creationId xmlns:a16="http://schemas.microsoft.com/office/drawing/2014/main" id="{5214380A-CD1D-963E-0594-3ED2225628B8}"/>
              </a:ext>
            </a:extLst>
          </p:cNvPr>
          <p:cNvSpPr txBox="1"/>
          <p:nvPr/>
        </p:nvSpPr>
        <p:spPr>
          <a:xfrm>
            <a:off x="1133061" y="606287"/>
            <a:ext cx="4700261" cy="369332"/>
          </a:xfrm>
          <a:prstGeom prst="rect">
            <a:avLst/>
          </a:prstGeom>
          <a:noFill/>
        </p:spPr>
        <p:txBody>
          <a:bodyPr wrap="none" rtlCol="0">
            <a:spAutoFit/>
          </a:bodyPr>
          <a:lstStyle/>
          <a:p>
            <a:r>
              <a:rPr lang="en-IN" dirty="0"/>
              <a:t>GARTNER HYPE CYCLE FOR DATA MANAGEMENT</a:t>
            </a:r>
          </a:p>
        </p:txBody>
      </p:sp>
    </p:spTree>
    <p:extLst>
      <p:ext uri="{BB962C8B-B14F-4D97-AF65-F5344CB8AC3E}">
        <p14:creationId xmlns:p14="http://schemas.microsoft.com/office/powerpoint/2010/main" val="24249025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EC2A5-D2F8-12DA-75B8-E34EDA1BE776}"/>
              </a:ext>
            </a:extLst>
          </p:cNvPr>
          <p:cNvSpPr>
            <a:spLocks noGrp="1"/>
          </p:cNvSpPr>
          <p:nvPr>
            <p:ph type="title"/>
          </p:nvPr>
        </p:nvSpPr>
        <p:spPr/>
        <p:txBody>
          <a:bodyPr/>
          <a:lstStyle/>
          <a:p>
            <a:r>
              <a:rPr lang="en-IN" dirty="0"/>
              <a:t>BUSINESS IMPACT – DRIVERS FOR AUTOMATION</a:t>
            </a:r>
          </a:p>
        </p:txBody>
      </p:sp>
      <p:sp>
        <p:nvSpPr>
          <p:cNvPr id="3" name="Content Placeholder 2">
            <a:extLst>
              <a:ext uri="{FF2B5EF4-FFF2-40B4-BE49-F238E27FC236}">
                <a16:creationId xmlns:a16="http://schemas.microsoft.com/office/drawing/2014/main" id="{239E6EB3-033C-A16C-2657-22C5145D8F5A}"/>
              </a:ext>
            </a:extLst>
          </p:cNvPr>
          <p:cNvSpPr>
            <a:spLocks noGrp="1"/>
          </p:cNvSpPr>
          <p:nvPr>
            <p:ph idx="1"/>
          </p:nvPr>
        </p:nvSpPr>
        <p:spPr/>
        <p:txBody>
          <a:bodyPr/>
          <a:lstStyle/>
          <a:p>
            <a:pPr marL="0" indent="0">
              <a:buNone/>
            </a:pPr>
            <a:r>
              <a:rPr lang="en-IN" sz="1800" dirty="0"/>
              <a:t>Impacts of Poor Data quality on Business:</a:t>
            </a:r>
          </a:p>
          <a:p>
            <a:r>
              <a:rPr lang="en-IN" sz="1800" dirty="0"/>
              <a:t> 	</a:t>
            </a:r>
            <a:r>
              <a:rPr lang="en-US" sz="1800" dirty="0"/>
              <a:t>Companies lose 20–30% of revenue due to poor-quality data (incorrect transactions, errors, inefficiencies).(McKinsey – Data Transformation Benchmark (2022–2024))</a:t>
            </a:r>
          </a:p>
          <a:p>
            <a:r>
              <a:rPr lang="en-US" sz="1800" dirty="0"/>
              <a:t>70% of failed AI projects are attributed to poor data quality and lack of clean training data.(</a:t>
            </a:r>
            <a:r>
              <a:rPr lang="it-IT" sz="1800" dirty="0"/>
              <a:t>MIT Sloan &amp; BCG – Global AI &amp; Data Report (2023))</a:t>
            </a:r>
            <a:endParaRPr lang="en-US" sz="1800" dirty="0"/>
          </a:p>
          <a:p>
            <a:r>
              <a:rPr lang="en-US" sz="1800" dirty="0"/>
              <a:t>91% of companies report that data quality issues limit their business performance.(Experian – Global Data Management Research (2023))</a:t>
            </a:r>
          </a:p>
          <a:p>
            <a:pPr marL="0" indent="0">
              <a:buNone/>
            </a:pPr>
            <a:r>
              <a:rPr lang="en-US" sz="1800" dirty="0"/>
              <a:t>Drivers for Autonomous Data Quality Checker: </a:t>
            </a:r>
          </a:p>
          <a:p>
            <a:r>
              <a:rPr lang="en-US" sz="1800" dirty="0"/>
              <a:t>Huge volume and complexity of modern data</a:t>
            </a:r>
          </a:p>
          <a:p>
            <a:r>
              <a:rPr lang="en-US" sz="1800" dirty="0"/>
              <a:t>AI systems relying on poor-quality data produce unreliable, biased, or unstable results ("garbage in, garbage out").</a:t>
            </a:r>
          </a:p>
          <a:p>
            <a:r>
              <a:rPr lang="en-US" sz="1800" dirty="0"/>
              <a:t>Traditional data quality checkers face high maintenance costs and operational inefficiencies.</a:t>
            </a:r>
          </a:p>
          <a:p>
            <a:r>
              <a:rPr lang="en-US" sz="1800" dirty="0"/>
              <a:t>Inability to detect subtle shifts in data patterns</a:t>
            </a:r>
          </a:p>
          <a:p>
            <a:pPr marL="0" indent="0">
              <a:buNone/>
            </a:pPr>
            <a:endParaRPr lang="en-IN" dirty="0"/>
          </a:p>
        </p:txBody>
      </p:sp>
    </p:spTree>
    <p:extLst>
      <p:ext uri="{BB962C8B-B14F-4D97-AF65-F5344CB8AC3E}">
        <p14:creationId xmlns:p14="http://schemas.microsoft.com/office/powerpoint/2010/main" val="37813952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B0F9C-414A-4A73-1E6D-5716412B9783}"/>
              </a:ext>
            </a:extLst>
          </p:cNvPr>
          <p:cNvSpPr>
            <a:spLocks noGrp="1"/>
          </p:cNvSpPr>
          <p:nvPr>
            <p:ph type="title"/>
          </p:nvPr>
        </p:nvSpPr>
        <p:spPr>
          <a:xfrm>
            <a:off x="838200" y="365126"/>
            <a:ext cx="10515600" cy="817632"/>
          </a:xfrm>
        </p:spPr>
        <p:txBody>
          <a:bodyPr>
            <a:normAutofit/>
          </a:bodyPr>
          <a:lstStyle/>
          <a:p>
            <a:r>
              <a:rPr lang="en-IN" sz="2000" dirty="0"/>
              <a:t>Gartner Magic Quadrant for Augmented Data Quality Solutions</a:t>
            </a:r>
          </a:p>
        </p:txBody>
      </p:sp>
      <p:pic>
        <p:nvPicPr>
          <p:cNvPr id="5" name="Content Placeholder 4">
            <a:extLst>
              <a:ext uri="{FF2B5EF4-FFF2-40B4-BE49-F238E27FC236}">
                <a16:creationId xmlns:a16="http://schemas.microsoft.com/office/drawing/2014/main" id="{B78FC77A-0649-28C7-570D-80D342B337F6}"/>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6697"/>
          <a:stretch>
            <a:fillRect/>
          </a:stretch>
        </p:blipFill>
        <p:spPr>
          <a:xfrm>
            <a:off x="1391478" y="1103243"/>
            <a:ext cx="8656983" cy="5073720"/>
          </a:xfrm>
        </p:spPr>
      </p:pic>
    </p:spTree>
    <p:extLst>
      <p:ext uri="{BB962C8B-B14F-4D97-AF65-F5344CB8AC3E}">
        <p14:creationId xmlns:p14="http://schemas.microsoft.com/office/powerpoint/2010/main" val="35597584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CB687-14CE-03BE-8AB7-2698A3511046}"/>
              </a:ext>
            </a:extLst>
          </p:cNvPr>
          <p:cNvSpPr>
            <a:spLocks noGrp="1"/>
          </p:cNvSpPr>
          <p:nvPr>
            <p:ph type="title"/>
          </p:nvPr>
        </p:nvSpPr>
        <p:spPr/>
        <p:txBody>
          <a:bodyPr/>
          <a:lstStyle/>
          <a:p>
            <a:r>
              <a:rPr lang="en-IN" dirty="0"/>
              <a:t>SOLUTION</a:t>
            </a:r>
          </a:p>
        </p:txBody>
      </p:sp>
      <p:sp>
        <p:nvSpPr>
          <p:cNvPr id="4" name="Rectangle 1">
            <a:extLst>
              <a:ext uri="{FF2B5EF4-FFF2-40B4-BE49-F238E27FC236}">
                <a16:creationId xmlns:a16="http://schemas.microsoft.com/office/drawing/2014/main" id="{28858425-C57A-4C4B-0C03-EF45BA75F1EA}"/>
              </a:ext>
            </a:extLst>
          </p:cNvPr>
          <p:cNvSpPr>
            <a:spLocks noGrp="1" noChangeArrowheads="1"/>
          </p:cNvSpPr>
          <p:nvPr>
            <p:ph idx="1"/>
          </p:nvPr>
        </p:nvSpPr>
        <p:spPr bwMode="auto">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Input:</a:t>
            </a:r>
            <a:r>
              <a:rPr kumimoji="0" lang="en-US" altLang="en-US" sz="1800" b="0" i="0" u="none" strike="noStrike" cap="none" normalizeH="0" baseline="0" dirty="0">
                <a:ln>
                  <a:noFill/>
                </a:ln>
                <a:solidFill>
                  <a:schemeClr val="tx1"/>
                </a:solidFill>
                <a:effectLst/>
                <a:latin typeface="Arial" panose="020B0604020202020204" pitchFamily="34" charset="0"/>
              </a:rPr>
              <a:t> Data Streams + Metadata + Business Glossary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Core:</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1" i="0" u="none" strike="noStrike" cap="none" normalizeH="0" baseline="0" dirty="0">
                <a:ln>
                  <a:noFill/>
                </a:ln>
                <a:solidFill>
                  <a:schemeClr val="tx1"/>
                </a:solidFill>
                <a:effectLst/>
                <a:latin typeface="Arial" panose="020B0604020202020204" pitchFamily="34" charset="0"/>
              </a:rPr>
              <a:t>AI Agents</a:t>
            </a:r>
            <a:r>
              <a:rPr kumimoji="0" lang="en-US" altLang="en-US" sz="1800" b="0" i="0" u="none" strike="noStrike" cap="none" normalizeH="0" baseline="0" dirty="0">
                <a:ln>
                  <a:noFill/>
                </a:ln>
                <a:solidFill>
                  <a:schemeClr val="tx1"/>
                </a:solidFill>
                <a:effectLst/>
                <a:latin typeface="Arial" panose="020B0604020202020204" pitchFamily="34" charset="0"/>
              </a:rPr>
              <a:t> (Rule Generation, Anomaly Detection, Remediation)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Output:</a:t>
            </a:r>
            <a:r>
              <a:rPr kumimoji="0" lang="en-US" altLang="en-US" sz="1800" b="0" i="0" u="none" strike="noStrike" cap="none" normalizeH="0" baseline="0" dirty="0">
                <a:ln>
                  <a:noFill/>
                </a:ln>
                <a:solidFill>
                  <a:schemeClr val="tx1"/>
                </a:solidFill>
                <a:effectLst/>
                <a:latin typeface="Arial" panose="020B0604020202020204" pitchFamily="34" charset="0"/>
              </a:rPr>
              <a:t> Trusted Data + Explainable Insights + Auditable Rules</a:t>
            </a:r>
          </a:p>
        </p:txBody>
      </p:sp>
    </p:spTree>
    <p:extLst>
      <p:ext uri="{BB962C8B-B14F-4D97-AF65-F5344CB8AC3E}">
        <p14:creationId xmlns:p14="http://schemas.microsoft.com/office/powerpoint/2010/main" val="13366831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C1A16-6A05-2050-DA2C-2437C65AA700}"/>
              </a:ext>
            </a:extLst>
          </p:cNvPr>
          <p:cNvSpPr>
            <a:spLocks noGrp="1"/>
          </p:cNvSpPr>
          <p:nvPr>
            <p:ph type="title"/>
          </p:nvPr>
        </p:nvSpPr>
        <p:spPr/>
        <p:txBody>
          <a:bodyPr/>
          <a:lstStyle/>
          <a:p>
            <a:r>
              <a:rPr lang="en-IN" dirty="0"/>
              <a:t>Proposed solution Architecture</a:t>
            </a:r>
          </a:p>
        </p:txBody>
      </p:sp>
      <p:pic>
        <p:nvPicPr>
          <p:cNvPr id="7" name="Content Placeholder 6">
            <a:extLst>
              <a:ext uri="{FF2B5EF4-FFF2-40B4-BE49-F238E27FC236}">
                <a16:creationId xmlns:a16="http://schemas.microsoft.com/office/drawing/2014/main" id="{998CBD31-4575-C382-7B8B-2435F42803B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07273" y="1825625"/>
            <a:ext cx="7977453" cy="4351338"/>
          </a:xfrm>
        </p:spPr>
      </p:pic>
    </p:spTree>
    <p:extLst>
      <p:ext uri="{BB962C8B-B14F-4D97-AF65-F5344CB8AC3E}">
        <p14:creationId xmlns:p14="http://schemas.microsoft.com/office/powerpoint/2010/main" val="13071562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3077E-9715-E5A0-0D7F-D71D3C8BF627}"/>
              </a:ext>
            </a:extLst>
          </p:cNvPr>
          <p:cNvSpPr>
            <a:spLocks noGrp="1"/>
          </p:cNvSpPr>
          <p:nvPr>
            <p:ph type="title"/>
          </p:nvPr>
        </p:nvSpPr>
        <p:spPr/>
        <p:txBody>
          <a:bodyPr/>
          <a:lstStyle/>
          <a:p>
            <a:r>
              <a:rPr lang="en-IN" dirty="0"/>
              <a:t>Proposed Solution </a:t>
            </a:r>
            <a:r>
              <a:rPr lang="en-IN" dirty="0" err="1"/>
              <a:t>Mockup</a:t>
            </a:r>
            <a:endParaRPr lang="en-IN" dirty="0"/>
          </a:p>
        </p:txBody>
      </p:sp>
      <p:pic>
        <p:nvPicPr>
          <p:cNvPr id="5" name="Content Placeholder 4">
            <a:extLst>
              <a:ext uri="{FF2B5EF4-FFF2-40B4-BE49-F238E27FC236}">
                <a16:creationId xmlns:a16="http://schemas.microsoft.com/office/drawing/2014/main" id="{24608FF6-CFDD-E796-7400-FE2E2EF982A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06234" y="1825625"/>
            <a:ext cx="7979531" cy="4351338"/>
          </a:xfrm>
        </p:spPr>
      </p:pic>
    </p:spTree>
    <p:extLst>
      <p:ext uri="{BB962C8B-B14F-4D97-AF65-F5344CB8AC3E}">
        <p14:creationId xmlns:p14="http://schemas.microsoft.com/office/powerpoint/2010/main" val="41651713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C498CE-0D21-A4AD-33B4-8FD481C50FA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7BEB235-25B1-C757-EBE3-5D2DEF31BB07}"/>
              </a:ext>
            </a:extLst>
          </p:cNvPr>
          <p:cNvSpPr txBox="1"/>
          <p:nvPr/>
        </p:nvSpPr>
        <p:spPr>
          <a:xfrm>
            <a:off x="620201" y="1653871"/>
            <a:ext cx="10583186" cy="3416320"/>
          </a:xfrm>
          <a:prstGeom prst="rect">
            <a:avLst/>
          </a:prstGeom>
          <a:noFill/>
        </p:spPr>
        <p:txBody>
          <a:bodyPr wrap="square" rtlCol="0">
            <a:spAutoFit/>
          </a:bodyPr>
          <a:lstStyle/>
          <a:p>
            <a:r>
              <a:rPr lang="en-US"/>
              <a:t>Automated Data Validation and Anomaly Detection</a:t>
            </a:r>
          </a:p>
          <a:p>
            <a:pPr lvl="1"/>
            <a:r>
              <a:rPr lang="en-US"/>
              <a:t>Real-time identification of outliers, duplicates, and inconsistencies using ML models.​</a:t>
            </a:r>
          </a:p>
          <a:p>
            <a:pPr lvl="1"/>
            <a:r>
              <a:rPr lang="en-US"/>
              <a:t>Self-learning algorithms flag subtle errors without predefined rules.​</a:t>
            </a:r>
          </a:p>
          <a:p>
            <a:r>
              <a:rPr lang="en-US"/>
              <a:t>Continuous Learning and Rule Refinement</a:t>
            </a:r>
          </a:p>
          <a:p>
            <a:pPr lvl="1"/>
            <a:r>
              <a:rPr lang="en-US"/>
              <a:t>Models adapt to evolving data patterns by analyzing historical issues and predicting future problems.​</a:t>
            </a:r>
          </a:p>
          <a:p>
            <a:pPr lvl="1"/>
            <a:r>
              <a:rPr lang="en-US"/>
              <a:t>Automatic generation and updating of validation rules from metadata and user feedback.​</a:t>
            </a:r>
          </a:p>
          <a:p>
            <a:r>
              <a:rPr lang="en-US"/>
              <a:t>Proactive Context-Aware Quality Management</a:t>
            </a:r>
          </a:p>
          <a:p>
            <a:pPr lvl="1"/>
            <a:r>
              <a:rPr lang="en-US"/>
              <a:t>Contextual analysis via LLMs for understanding data semantics and business rules.​</a:t>
            </a:r>
          </a:p>
          <a:p>
            <a:pPr lvl="1"/>
            <a:r>
              <a:rPr lang="en-US"/>
              <a:t>Predictive analytics to anticipate issues before they impact operations.​</a:t>
            </a:r>
          </a:p>
          <a:p>
            <a:r>
              <a:rPr lang="en-US"/>
              <a:t>Scalable and Transparent with Audit Trails</a:t>
            </a:r>
          </a:p>
          <a:p>
            <a:pPr lvl="1"/>
            <a:r>
              <a:rPr lang="en-US"/>
              <a:t>Handles high-volume streams across multiple sources with full data lineage tracking.​</a:t>
            </a:r>
          </a:p>
          <a:p>
            <a:pPr lvl="1"/>
            <a:r>
              <a:rPr lang="en-US"/>
              <a:t>Explainable AI provides auditable logs and decision rationales for compliance.</a:t>
            </a:r>
          </a:p>
        </p:txBody>
      </p:sp>
    </p:spTree>
    <p:extLst>
      <p:ext uri="{BB962C8B-B14F-4D97-AF65-F5344CB8AC3E}">
        <p14:creationId xmlns:p14="http://schemas.microsoft.com/office/powerpoint/2010/main" val="36912972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B64B82-EBD0-BA4A-092A-A177037C784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56A2F22-9DA5-C6B8-0EB0-515DB6650551}"/>
              </a:ext>
            </a:extLst>
          </p:cNvPr>
          <p:cNvSpPr txBox="1"/>
          <p:nvPr/>
        </p:nvSpPr>
        <p:spPr>
          <a:xfrm>
            <a:off x="962107" y="1081377"/>
            <a:ext cx="9589273" cy="4247317"/>
          </a:xfrm>
          <a:prstGeom prst="rect">
            <a:avLst/>
          </a:prstGeom>
          <a:noFill/>
        </p:spPr>
        <p:txBody>
          <a:bodyPr wrap="square" rtlCol="0">
            <a:spAutoFit/>
          </a:bodyPr>
          <a:lstStyle/>
          <a:p>
            <a:r>
              <a:rPr lang="en-US" dirty="0"/>
              <a:t>Improved Data Trust and Reliability</a:t>
            </a:r>
          </a:p>
          <a:p>
            <a:pPr lvl="1"/>
            <a:r>
              <a:rPr lang="en-US" dirty="0"/>
              <a:t>Up to 95% anomaly resolution, as seen in Vodafone's billing systems, boosting customer satisfaction by 20%.​</a:t>
            </a:r>
          </a:p>
          <a:p>
            <a:pPr lvl="1"/>
            <a:r>
              <a:rPr lang="en-US" dirty="0"/>
              <a:t>25% reduction in data errors and enhanced accuracy through real-time cleansing.​</a:t>
            </a:r>
          </a:p>
          <a:p>
            <a:r>
              <a:rPr lang="en-US" dirty="0"/>
              <a:t>Reduced Manual Effort and Maintenance Costs</a:t>
            </a:r>
          </a:p>
          <a:p>
            <a:pPr lvl="1"/>
            <a:r>
              <a:rPr lang="en-US" dirty="0"/>
              <a:t>Automates repetitive tasks, freeing staff for strategic work and cutting costs significantly per McKinsey insights.​</a:t>
            </a:r>
          </a:p>
          <a:p>
            <a:pPr lvl="1"/>
            <a:r>
              <a:rPr lang="en-US" dirty="0"/>
              <a:t>80% fewer data quality issues reported by enterprises post-implementation.​</a:t>
            </a:r>
          </a:p>
          <a:p>
            <a:r>
              <a:rPr lang="en-US" dirty="0"/>
              <a:t>Better Detection of Subtle Data Shifts and Anomalies</a:t>
            </a:r>
          </a:p>
          <a:p>
            <a:pPr lvl="1"/>
            <a:r>
              <a:rPr lang="en-US" dirty="0"/>
              <a:t>Continuous monitoring catches patterns missed by static rules, preventing larger issues.​</a:t>
            </a:r>
          </a:p>
          <a:p>
            <a:pPr lvl="1"/>
            <a:r>
              <a:rPr lang="en-US" dirty="0"/>
              <a:t>Real-time error correction in sectors like retail and healthcare.​</a:t>
            </a:r>
          </a:p>
          <a:p>
            <a:r>
              <a:rPr lang="en-US" dirty="0"/>
              <a:t>Faster, More Accurate Analytics and Decision-Making</a:t>
            </a:r>
          </a:p>
          <a:p>
            <a:pPr lvl="1"/>
            <a:r>
              <a:rPr lang="en-US" dirty="0"/>
              <a:t>Enables predictive insights and informed decisions with clean, timely data.​</a:t>
            </a:r>
          </a:p>
          <a:p>
            <a:pPr lvl="1"/>
            <a:r>
              <a:rPr lang="en-US" dirty="0"/>
              <a:t>30% increase in customer satisfaction via reliable analytics.</a:t>
            </a:r>
          </a:p>
          <a:p>
            <a:endParaRPr lang="en-IN" dirty="0"/>
          </a:p>
        </p:txBody>
      </p:sp>
    </p:spTree>
    <p:extLst>
      <p:ext uri="{BB962C8B-B14F-4D97-AF65-F5344CB8AC3E}">
        <p14:creationId xmlns:p14="http://schemas.microsoft.com/office/powerpoint/2010/main" val="38621015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3F241A-24CB-11DB-65C9-40828EC58311}"/>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32C8226A-CFA3-7F29-FD3C-4525498A3B7E}"/>
              </a:ext>
            </a:extLst>
          </p:cNvPr>
          <p:cNvSpPr/>
          <p:nvPr/>
        </p:nvSpPr>
        <p:spPr>
          <a:xfrm>
            <a:off x="4897246" y="-308114"/>
            <a:ext cx="7323151" cy="7474226"/>
          </a:xfrm>
          <a:prstGeom prst="rect">
            <a:avLst/>
          </a:prstGeom>
          <a:solidFill>
            <a:srgbClr val="2636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175DC1AA-DF20-646F-6FCB-AB16F5873144}"/>
              </a:ext>
            </a:extLst>
          </p:cNvPr>
          <p:cNvSpPr txBox="1"/>
          <p:nvPr/>
        </p:nvSpPr>
        <p:spPr>
          <a:xfrm>
            <a:off x="413469" y="405516"/>
            <a:ext cx="4635610" cy="4247317"/>
          </a:xfrm>
          <a:prstGeom prst="rect">
            <a:avLst/>
          </a:prstGeom>
          <a:noFill/>
        </p:spPr>
        <p:txBody>
          <a:bodyPr wrap="square" rtlCol="0">
            <a:spAutoFit/>
          </a:bodyPr>
          <a:lstStyle/>
          <a:p>
            <a:r>
              <a:rPr lang="en-IN" dirty="0"/>
              <a:t>WORKFLOW</a:t>
            </a:r>
          </a:p>
          <a:p>
            <a:endParaRPr lang="en-IN" dirty="0"/>
          </a:p>
          <a:p>
            <a:r>
              <a:rPr lang="en-IN" dirty="0"/>
              <a:t>Data Ingestion: Securely pulls high-volume feeds from multiple sources.​</a:t>
            </a:r>
          </a:p>
          <a:p>
            <a:r>
              <a:rPr lang="en-IN" dirty="0"/>
              <a:t>AI-Driven Validation &amp; Anomaly Detection: ML scans for errors, outliers in real-time.​</a:t>
            </a:r>
          </a:p>
          <a:p>
            <a:r>
              <a:rPr lang="en-IN" dirty="0"/>
              <a:t>Rule Refinement: Models learn from feedback to auto-update rules dynamically.​</a:t>
            </a:r>
          </a:p>
          <a:p>
            <a:r>
              <a:rPr lang="en-IN" dirty="0"/>
              <a:t>Data Enrichment &amp; Cleansing: Fills gaps, standardizes, and corrects via predictive imputation.​</a:t>
            </a:r>
          </a:p>
          <a:p>
            <a:r>
              <a:rPr lang="en-IN" dirty="0"/>
              <a:t>Continuous Monitoring &amp; Reporting: Dashboards with alerts, audits, and lineage for ongoing oversight.</a:t>
            </a:r>
          </a:p>
          <a:p>
            <a:endParaRPr lang="en-IN" dirty="0"/>
          </a:p>
        </p:txBody>
      </p:sp>
      <p:pic>
        <p:nvPicPr>
          <p:cNvPr id="3" name="Picture 2">
            <a:extLst>
              <a:ext uri="{FF2B5EF4-FFF2-40B4-BE49-F238E27FC236}">
                <a16:creationId xmlns:a16="http://schemas.microsoft.com/office/drawing/2014/main" id="{241AB50C-58C7-A023-1FB5-AE7E3318618A}"/>
              </a:ext>
            </a:extLst>
          </p:cNvPr>
          <p:cNvPicPr>
            <a:picLocks noChangeAspect="1"/>
          </p:cNvPicPr>
          <p:nvPr/>
        </p:nvPicPr>
        <p:blipFill>
          <a:blip r:embed="rId2"/>
          <a:srcRect b="8869"/>
          <a:stretch>
            <a:fillRect/>
          </a:stretch>
        </p:blipFill>
        <p:spPr>
          <a:xfrm>
            <a:off x="5129821" y="405516"/>
            <a:ext cx="6858000" cy="6249725"/>
          </a:xfrm>
          <a:prstGeom prst="rect">
            <a:avLst/>
          </a:prstGeom>
        </p:spPr>
      </p:pic>
    </p:spTree>
    <p:extLst>
      <p:ext uri="{BB962C8B-B14F-4D97-AF65-F5344CB8AC3E}">
        <p14:creationId xmlns:p14="http://schemas.microsoft.com/office/powerpoint/2010/main" val="40010813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E0AA2F-BCC7-66BC-05BF-3F45D553B77A}"/>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ECC57393-6C53-7535-5D47-A96205535234}"/>
              </a:ext>
            </a:extLst>
          </p:cNvPr>
          <p:cNvPicPr>
            <a:picLocks noChangeAspect="1"/>
          </p:cNvPicPr>
          <p:nvPr/>
        </p:nvPicPr>
        <p:blipFill>
          <a:blip r:embed="rId2"/>
          <a:stretch>
            <a:fillRect/>
          </a:stretch>
        </p:blipFill>
        <p:spPr>
          <a:xfrm>
            <a:off x="1072834" y="135173"/>
            <a:ext cx="6858000" cy="6858000"/>
          </a:xfrm>
          <a:prstGeom prst="rect">
            <a:avLst/>
          </a:prstGeom>
        </p:spPr>
      </p:pic>
    </p:spTree>
    <p:extLst>
      <p:ext uri="{BB962C8B-B14F-4D97-AF65-F5344CB8AC3E}">
        <p14:creationId xmlns:p14="http://schemas.microsoft.com/office/powerpoint/2010/main" val="35418438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l="-2000" r="-2000"/>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4B8333-D978-EDA0-E434-4E06910EA446}"/>
              </a:ext>
            </a:extLst>
          </p:cNvPr>
          <p:cNvSpPr/>
          <p:nvPr/>
        </p:nvSpPr>
        <p:spPr>
          <a:xfrm>
            <a:off x="-274826" y="-186494"/>
            <a:ext cx="12524198" cy="7798085"/>
          </a:xfrm>
          <a:prstGeom prst="rect">
            <a:avLst/>
          </a:prstGeom>
          <a:solidFill>
            <a:schemeClr val="bg2">
              <a:lumMod val="25000"/>
              <a:alpha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Single Corner Rounded 2">
            <a:extLst>
              <a:ext uri="{FF2B5EF4-FFF2-40B4-BE49-F238E27FC236}">
                <a16:creationId xmlns:a16="http://schemas.microsoft.com/office/drawing/2014/main" id="{0F64F50F-05B2-9F93-0AA0-2B00C5EB011A}"/>
              </a:ext>
            </a:extLst>
          </p:cNvPr>
          <p:cNvSpPr/>
          <p:nvPr/>
        </p:nvSpPr>
        <p:spPr>
          <a:xfrm>
            <a:off x="429312" y="1442134"/>
            <a:ext cx="11115923" cy="4540830"/>
          </a:xfrm>
          <a:prstGeom prst="round1Rect">
            <a:avLst/>
          </a:prstGeom>
          <a:solidFill>
            <a:schemeClr val="accent1">
              <a:lumMod val="75000"/>
              <a:alpha val="8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latin typeface="Arial" panose="020B0604020202020204" pitchFamily="34" charset="0"/>
                <a:cs typeface="Arial" panose="020B0604020202020204" pitchFamily="34" charset="0"/>
              </a:rPr>
              <a:t>Organizations are dealing with rapidly growing, complex, and continuously changing data across multiple systems.</a:t>
            </a:r>
          </a:p>
          <a:p>
            <a:r>
              <a:rPr lang="en-US" dirty="0">
                <a:latin typeface="Arial" panose="020B0604020202020204" pitchFamily="34" charset="0"/>
                <a:cs typeface="Arial" panose="020B0604020202020204" pitchFamily="34" charset="0"/>
              </a:rPr>
              <a:t>Traditional rule-based data quality checks are rigid — they cannot adapt to new data patterns without frequent manual updates.</a:t>
            </a:r>
          </a:p>
          <a:p>
            <a:r>
              <a:rPr lang="en-US" dirty="0">
                <a:latin typeface="Arial" panose="020B0604020202020204" pitchFamily="34" charset="0"/>
                <a:cs typeface="Arial" panose="020B0604020202020204" pitchFamily="34" charset="0"/>
              </a:rPr>
              <a:t>This leads to:</a:t>
            </a:r>
          </a:p>
          <a:p>
            <a:pPr marL="742950" lvl="1" indent="-285750">
              <a:buFont typeface="Calibri" panose="020F0502020204030204" pitchFamily="34" charset="0"/>
              <a:buChar char="×"/>
            </a:pPr>
            <a:r>
              <a:rPr lang="en-US" dirty="0">
                <a:latin typeface="Arial" panose="020B0604020202020204" pitchFamily="34" charset="0"/>
                <a:cs typeface="Arial" panose="020B0604020202020204" pitchFamily="34" charset="0"/>
              </a:rPr>
              <a:t>Missed anomalies and inconsistent data validation</a:t>
            </a:r>
          </a:p>
          <a:p>
            <a:pPr marL="742950" lvl="1" indent="-285750">
              <a:buFont typeface="Calibri" panose="020F0502020204030204" pitchFamily="34" charset="0"/>
              <a:buChar char="×"/>
            </a:pPr>
            <a:r>
              <a:rPr lang="en-US" dirty="0">
                <a:latin typeface="Arial" panose="020B0604020202020204" pitchFamily="34" charset="0"/>
                <a:cs typeface="Arial" panose="020B0604020202020204" pitchFamily="34" charset="0"/>
              </a:rPr>
              <a:t>High operational effort to maintain hundreds of rules</a:t>
            </a:r>
          </a:p>
          <a:p>
            <a:pPr marL="742950" lvl="1" indent="-285750">
              <a:buFont typeface="Calibri" panose="020F0502020204030204" pitchFamily="34" charset="0"/>
              <a:buChar char="×"/>
            </a:pPr>
            <a:r>
              <a:rPr lang="en-US" dirty="0">
                <a:latin typeface="Arial" panose="020B0604020202020204" pitchFamily="34" charset="0"/>
                <a:cs typeface="Arial" panose="020B0604020202020204" pitchFamily="34" charset="0"/>
              </a:rPr>
              <a:t>Delayed decision-making due to unreliable or unvalidated data</a:t>
            </a:r>
          </a:p>
          <a:p>
            <a:pPr marL="742950" lvl="1" indent="-285750">
              <a:buFont typeface="Calibri" panose="020F0502020204030204" pitchFamily="34" charset="0"/>
              <a:buChar char="×"/>
            </a:pPr>
            <a:r>
              <a:rPr lang="en-US" dirty="0">
                <a:latin typeface="Arial" panose="020B0604020202020204" pitchFamily="34" charset="0"/>
                <a:cs typeface="Arial" panose="020B0604020202020204" pitchFamily="34" charset="0"/>
              </a:rPr>
              <a:t>Escalating maintenance costs as data grows</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These limitations cause project delays and increased operational costs. To address these issues, enterprises need smarter, adaptive solutions-like Al-driven automation-that can learn from evolving data, automatically refine validation rules, and ensure scalable, transparent, and auditable data quality management.</a:t>
            </a:r>
          </a:p>
          <a:p>
            <a:endParaRPr lang="en-US" dirty="0"/>
          </a:p>
        </p:txBody>
      </p:sp>
      <p:sp>
        <p:nvSpPr>
          <p:cNvPr id="5" name="Rectangle 4">
            <a:extLst>
              <a:ext uri="{FF2B5EF4-FFF2-40B4-BE49-F238E27FC236}">
                <a16:creationId xmlns:a16="http://schemas.microsoft.com/office/drawing/2014/main" id="{F8143598-57C8-5EB3-BA13-AB3CBE5EE419}"/>
              </a:ext>
            </a:extLst>
          </p:cNvPr>
          <p:cNvSpPr/>
          <p:nvPr/>
        </p:nvSpPr>
        <p:spPr>
          <a:xfrm>
            <a:off x="429312" y="443520"/>
            <a:ext cx="8054939" cy="616450"/>
          </a:xfrm>
          <a:prstGeom prst="rect">
            <a:avLst/>
          </a:prstGeom>
          <a:solidFill>
            <a:schemeClr val="accent1">
              <a:lumMod val="60000"/>
              <a:lumOff val="40000"/>
              <a:alpha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2"/>
                </a:solidFill>
                <a:latin typeface="Arial Black" panose="020B0A04020102020204" pitchFamily="34" charset="0"/>
              </a:rPr>
              <a:t>Problem statement- Business Context</a:t>
            </a:r>
          </a:p>
        </p:txBody>
      </p:sp>
    </p:spTree>
    <p:extLst>
      <p:ext uri="{BB962C8B-B14F-4D97-AF65-F5344CB8AC3E}">
        <p14:creationId xmlns:p14="http://schemas.microsoft.com/office/powerpoint/2010/main" val="23861801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FD1BAC-67CC-D0CA-5901-0DC9EAE7C0D9}"/>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05D90701-4660-B2BE-C494-999B4BAC07CD}"/>
              </a:ext>
            </a:extLst>
          </p:cNvPr>
          <p:cNvPicPr>
            <a:picLocks noChangeAspect="1"/>
          </p:cNvPicPr>
          <p:nvPr/>
        </p:nvPicPr>
        <p:blipFill>
          <a:blip r:embed="rId2"/>
          <a:stretch>
            <a:fillRect/>
          </a:stretch>
        </p:blipFill>
        <p:spPr>
          <a:xfrm>
            <a:off x="2667000" y="0"/>
            <a:ext cx="6858000" cy="6858000"/>
          </a:xfrm>
          <a:prstGeom prst="rect">
            <a:avLst/>
          </a:prstGeom>
        </p:spPr>
      </p:pic>
    </p:spTree>
    <p:extLst>
      <p:ext uri="{BB962C8B-B14F-4D97-AF65-F5344CB8AC3E}">
        <p14:creationId xmlns:p14="http://schemas.microsoft.com/office/powerpoint/2010/main" val="8722498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2F26AE-BEB7-F8E3-2DD3-C7017DA0D20E}"/>
              </a:ext>
            </a:extLst>
          </p:cNvPr>
          <p:cNvPicPr>
            <a:picLocks noChangeAspect="1"/>
          </p:cNvPicPr>
          <p:nvPr/>
        </p:nvPicPr>
        <p:blipFill>
          <a:blip r:embed="rId2"/>
          <a:stretch>
            <a:fillRect/>
          </a:stretch>
        </p:blipFill>
        <p:spPr>
          <a:xfrm>
            <a:off x="2667000" y="0"/>
            <a:ext cx="6858000" cy="6858000"/>
          </a:xfrm>
          <a:prstGeom prst="rect">
            <a:avLst/>
          </a:prstGeom>
        </p:spPr>
      </p:pic>
    </p:spTree>
    <p:extLst>
      <p:ext uri="{BB962C8B-B14F-4D97-AF65-F5344CB8AC3E}">
        <p14:creationId xmlns:p14="http://schemas.microsoft.com/office/powerpoint/2010/main" val="14138120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0384D99-29EB-34FF-50EF-3C4EFD74C27D}"/>
              </a:ext>
            </a:extLst>
          </p:cNvPr>
          <p:cNvPicPr>
            <a:picLocks noChangeAspect="1"/>
          </p:cNvPicPr>
          <p:nvPr/>
        </p:nvPicPr>
        <p:blipFill>
          <a:blip r:embed="rId2"/>
          <a:stretch>
            <a:fillRect/>
          </a:stretch>
        </p:blipFill>
        <p:spPr>
          <a:xfrm>
            <a:off x="273252" y="0"/>
            <a:ext cx="11645496" cy="6858000"/>
          </a:xfrm>
          <a:prstGeom prst="rect">
            <a:avLst/>
          </a:prstGeom>
        </p:spPr>
      </p:pic>
    </p:spTree>
    <p:extLst>
      <p:ext uri="{BB962C8B-B14F-4D97-AF65-F5344CB8AC3E}">
        <p14:creationId xmlns:p14="http://schemas.microsoft.com/office/powerpoint/2010/main" val="21897060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518DFD8-E8C8-0FFA-2475-D74CF7B384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8855156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24D854-E2F7-1886-10F2-20BD05261113}"/>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2AD30350-BC39-2150-C470-55EB2A62E1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28810269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4AC11D-BF9B-DB1C-E90B-FA0AF3318314}"/>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1A52B2A4-90CF-D9B2-58A3-BAFFD078F6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14509464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03E199-5A25-9352-0D48-3090087E5C65}"/>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ACC9F7E2-8FD1-09DF-83C5-020B25A176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248762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333503-DECB-3E99-FE43-F11EF767EA6E}"/>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96E06C7A-855D-F541-E283-F346EEBFA0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4061664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D98E8D-2780-2F14-198B-A6315D4D6E5B}"/>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26B8FFA5-AF51-0561-E3C6-567C1BEDFC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1683784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438999-48C8-E96F-7AB5-E863ACB6671F}"/>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00BE8097-E9A2-BC07-D1BC-9BB06176EC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1051105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l="-2000" r="-2000"/>
          </a:stretch>
        </a:blipFill>
        <a:effectLst/>
      </p:bgPr>
    </p:bg>
    <p:spTree>
      <p:nvGrpSpPr>
        <p:cNvPr id="1" name="">
          <a:extLst>
            <a:ext uri="{FF2B5EF4-FFF2-40B4-BE49-F238E27FC236}">
              <a16:creationId xmlns:a16="http://schemas.microsoft.com/office/drawing/2014/main" id="{408651FF-A93E-885A-B6B2-53581CD07027}"/>
            </a:ext>
          </a:extLst>
        </p:cNvPr>
        <p:cNvGrpSpPr/>
        <p:nvPr/>
      </p:nvGrpSpPr>
      <p:grpSpPr>
        <a:xfrm>
          <a:off x="0" y="0"/>
          <a:ext cx="0" cy="0"/>
          <a:chOff x="0" y="0"/>
          <a:chExt cx="0" cy="0"/>
        </a:xfrm>
      </p:grpSpPr>
      <p:sp>
        <p:nvSpPr>
          <p:cNvPr id="3" name="Rectangle: Single Corner Rounded 2">
            <a:extLst>
              <a:ext uri="{FF2B5EF4-FFF2-40B4-BE49-F238E27FC236}">
                <a16:creationId xmlns:a16="http://schemas.microsoft.com/office/drawing/2014/main" id="{E11EFDBA-7520-F6A3-9081-84FDF7F051DE}"/>
              </a:ext>
            </a:extLst>
          </p:cNvPr>
          <p:cNvSpPr/>
          <p:nvPr/>
        </p:nvSpPr>
        <p:spPr>
          <a:xfrm>
            <a:off x="241137" y="191444"/>
            <a:ext cx="11568701" cy="2496621"/>
          </a:xfrm>
          <a:prstGeom prst="round1Rect">
            <a:avLst/>
          </a:prstGeom>
          <a:solidFill>
            <a:schemeClr val="tx2">
              <a:lumMod val="20000"/>
              <a:lumOff val="80000"/>
              <a:alpha val="81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Rectangle 1">
            <a:extLst>
              <a:ext uri="{FF2B5EF4-FFF2-40B4-BE49-F238E27FC236}">
                <a16:creationId xmlns:a16="http://schemas.microsoft.com/office/drawing/2014/main" id="{F6315159-6276-F743-456C-F520AFCD554B}"/>
              </a:ext>
            </a:extLst>
          </p:cNvPr>
          <p:cNvSpPr/>
          <p:nvPr/>
        </p:nvSpPr>
        <p:spPr>
          <a:xfrm>
            <a:off x="409762" y="647747"/>
            <a:ext cx="11230858" cy="158401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dirty="0">
                <a:solidFill>
                  <a:schemeClr val="tx1"/>
                </a:solidFill>
                <a:latin typeface="Arial Black" panose="020B0A04020102020204" pitchFamily="34" charset="0"/>
              </a:rPr>
              <a:t>GARTNER TREND STUDY</a:t>
            </a:r>
          </a:p>
          <a:p>
            <a:endParaRPr lang="en-IN" sz="1200" b="1" dirty="0">
              <a:solidFill>
                <a:schemeClr val="tx1"/>
              </a:solidFill>
              <a:latin typeface="Arial" panose="020B0604020202020204" pitchFamily="34" charset="0"/>
              <a:cs typeface="Arial" panose="020B0604020202020204" pitchFamily="34" charset="0"/>
            </a:endParaRPr>
          </a:p>
          <a:p>
            <a:r>
              <a:rPr lang="en-IN" sz="1400" b="1" dirty="0">
                <a:solidFill>
                  <a:schemeClr val="tx1"/>
                </a:solidFill>
                <a:latin typeface="Arial" panose="020B0604020202020204" pitchFamily="34" charset="0"/>
                <a:cs typeface="Arial" panose="020B0604020202020204" pitchFamily="34" charset="0"/>
              </a:rPr>
              <a:t>Why is data quality important to an organization?</a:t>
            </a:r>
          </a:p>
          <a:p>
            <a:r>
              <a:rPr lang="en-US" sz="1400" dirty="0">
                <a:solidFill>
                  <a:schemeClr val="tx1"/>
                </a:solidFill>
                <a:latin typeface="Arial" panose="020B0604020202020204" pitchFamily="34" charset="0"/>
                <a:cs typeface="Arial" panose="020B0604020202020204" pitchFamily="34" charset="0"/>
              </a:rPr>
              <a:t>Data quality is important because accurate, consistent, and reliable data enables better decisions, improves operational efficiency, and reduces risks. It strengthens customer trust, supports AI and analytics, and prevents costly errors that impact revenue and performance.</a:t>
            </a:r>
          </a:p>
          <a:p>
            <a:endParaRPr lang="en-US" sz="1400" dirty="0">
              <a:solidFill>
                <a:schemeClr val="tx1"/>
              </a:solidFill>
              <a:latin typeface="Arial" panose="020B0604020202020204" pitchFamily="34" charset="0"/>
              <a:cs typeface="Arial" panose="020B0604020202020204" pitchFamily="34" charset="0"/>
            </a:endParaRPr>
          </a:p>
          <a:p>
            <a:r>
              <a:rPr lang="en-US" sz="1400" b="1" dirty="0">
                <a:solidFill>
                  <a:schemeClr val="tx1"/>
                </a:solidFill>
                <a:latin typeface="Arial" panose="020B0604020202020204" pitchFamily="34" charset="0"/>
                <a:cs typeface="Arial" panose="020B0604020202020204" pitchFamily="34" charset="0"/>
              </a:rPr>
              <a:t>Poor data quality costs ~$13M/year and is the top barrier to AI adoption</a:t>
            </a:r>
            <a:r>
              <a:rPr lang="en-US" sz="1400" dirty="0">
                <a:solidFill>
                  <a:schemeClr val="tx1"/>
                </a:solidFill>
                <a:latin typeface="Arial" panose="020B0604020202020204" pitchFamily="34" charset="0"/>
                <a:cs typeface="Arial" panose="020B0604020202020204" pitchFamily="34" charset="0"/>
              </a:rPr>
              <a:t> (Source : Data Quality Market Survey (2023–2024) – Gartner)</a:t>
            </a:r>
            <a:endParaRPr lang="en-US" sz="1200" dirty="0">
              <a:solidFill>
                <a:schemeClr val="tx1"/>
              </a:solidFill>
              <a:latin typeface="Arial" panose="020B0604020202020204" pitchFamily="34" charset="0"/>
              <a:cs typeface="Arial" panose="020B0604020202020204" pitchFamily="34" charset="0"/>
            </a:endParaRPr>
          </a:p>
          <a:p>
            <a:endParaRPr lang="en-US" sz="1200" dirty="0">
              <a:solidFill>
                <a:schemeClr val="tx1"/>
              </a:solidFill>
              <a:latin typeface="Arial" panose="020B0604020202020204" pitchFamily="34" charset="0"/>
              <a:cs typeface="Arial" panose="020B0604020202020204" pitchFamily="34" charset="0"/>
            </a:endParaRPr>
          </a:p>
          <a:p>
            <a:r>
              <a:rPr lang="en-US" sz="1600" dirty="0">
                <a:solidFill>
                  <a:schemeClr val="tx1"/>
                </a:solidFill>
                <a:latin typeface="Arial Black" panose="020B0A04020102020204" pitchFamily="34" charset="0"/>
                <a:cs typeface="Arial" panose="020B0604020202020204" pitchFamily="34" charset="0"/>
              </a:rPr>
              <a:t>FUTURE TRENDS IN DATA QUALITY </a:t>
            </a:r>
            <a:r>
              <a:rPr lang="en-US" sz="2000" dirty="0">
                <a:solidFill>
                  <a:schemeClr val="tx1"/>
                </a:solidFill>
                <a:latin typeface="Arial Black" panose="020B0A04020102020204" pitchFamily="34" charset="0"/>
                <a:cs typeface="Arial" panose="020B0604020202020204" pitchFamily="34" charset="0"/>
              </a:rPr>
              <a:t>:</a:t>
            </a:r>
          </a:p>
          <a:p>
            <a:pPr algn="ctr"/>
            <a:endParaRPr lang="en-IN" sz="1200" dirty="0">
              <a:solidFill>
                <a:schemeClr val="tx1"/>
              </a:solidFill>
              <a:latin typeface="Arial Black" panose="020B0A04020102020204" pitchFamily="34" charset="0"/>
            </a:endParaRPr>
          </a:p>
        </p:txBody>
      </p:sp>
      <p:graphicFrame>
        <p:nvGraphicFramePr>
          <p:cNvPr id="4" name="Diagram 3">
            <a:extLst>
              <a:ext uri="{FF2B5EF4-FFF2-40B4-BE49-F238E27FC236}">
                <a16:creationId xmlns:a16="http://schemas.microsoft.com/office/drawing/2014/main" id="{B83BC6A0-6440-386E-B350-E9D6DF7A1F81}"/>
              </a:ext>
            </a:extLst>
          </p:cNvPr>
          <p:cNvGraphicFramePr/>
          <p:nvPr>
            <p:extLst>
              <p:ext uri="{D42A27DB-BD31-4B8C-83A1-F6EECF244321}">
                <p14:modId xmlns:p14="http://schemas.microsoft.com/office/powerpoint/2010/main" val="2578563378"/>
              </p:ext>
            </p:extLst>
          </p:nvPr>
        </p:nvGraphicFramePr>
        <p:xfrm>
          <a:off x="1847817" y="2794572"/>
          <a:ext cx="8033026" cy="39616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4498220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31662E-E369-7116-B821-1B9F6989BAB2}"/>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C8D9F944-9293-3495-7324-A97E3643DE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2861680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B20889C-409E-D8EA-6361-A6BBBDAACF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7818"/>
            <a:ext cx="12192000" cy="6650182"/>
          </a:xfrm>
          <a:prstGeom prst="rect">
            <a:avLst/>
          </a:prstGeom>
        </p:spPr>
      </p:pic>
    </p:spTree>
    <p:extLst>
      <p:ext uri="{BB962C8B-B14F-4D97-AF65-F5344CB8AC3E}">
        <p14:creationId xmlns:p14="http://schemas.microsoft.com/office/powerpoint/2010/main" val="10836362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8352E4-6AE9-2F47-1575-13C87FC8C732}"/>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DAFA4A9E-DA9A-2538-759F-FB8A5D965F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220" y="0"/>
            <a:ext cx="12192000" cy="6857999"/>
          </a:xfrm>
          <a:prstGeom prst="rect">
            <a:avLst/>
          </a:prstGeom>
        </p:spPr>
      </p:pic>
    </p:spTree>
    <p:extLst>
      <p:ext uri="{BB962C8B-B14F-4D97-AF65-F5344CB8AC3E}">
        <p14:creationId xmlns:p14="http://schemas.microsoft.com/office/powerpoint/2010/main" val="10044582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8EF14-1498-D005-CD1A-95B634C6772E}"/>
              </a:ext>
            </a:extLst>
          </p:cNvPr>
          <p:cNvSpPr>
            <a:spLocks noGrp="1"/>
          </p:cNvSpPr>
          <p:nvPr>
            <p:ph type="title"/>
          </p:nvPr>
        </p:nvSpPr>
        <p:spPr>
          <a:xfrm>
            <a:off x="272995" y="111318"/>
            <a:ext cx="10515600" cy="628153"/>
          </a:xfrm>
        </p:spPr>
        <p:txBody>
          <a:bodyPr>
            <a:normAutofit/>
          </a:bodyPr>
          <a:lstStyle/>
          <a:p>
            <a:r>
              <a:rPr lang="en-IN" sz="1800" dirty="0">
                <a:solidFill>
                  <a:schemeClr val="accent1">
                    <a:lumMod val="75000"/>
                  </a:schemeClr>
                </a:solidFill>
                <a:latin typeface="Arial Black" panose="020B0A04020102020204" pitchFamily="34" charset="0"/>
              </a:rPr>
              <a:t>TRADITIONAL vs AUGMENTED DQ CHECK</a:t>
            </a:r>
          </a:p>
        </p:txBody>
      </p:sp>
      <p:graphicFrame>
        <p:nvGraphicFramePr>
          <p:cNvPr id="6" name="Content Placeholder 3">
            <a:extLst>
              <a:ext uri="{FF2B5EF4-FFF2-40B4-BE49-F238E27FC236}">
                <a16:creationId xmlns:a16="http://schemas.microsoft.com/office/drawing/2014/main" id="{2A7BB3E9-53B1-52AC-0891-4802C6159E91}"/>
              </a:ext>
            </a:extLst>
          </p:cNvPr>
          <p:cNvGraphicFramePr>
            <a:graphicFrameLocks/>
          </p:cNvGraphicFramePr>
          <p:nvPr>
            <p:extLst>
              <p:ext uri="{D42A27DB-BD31-4B8C-83A1-F6EECF244321}">
                <p14:modId xmlns:p14="http://schemas.microsoft.com/office/powerpoint/2010/main" val="918461039"/>
              </p:ext>
            </p:extLst>
          </p:nvPr>
        </p:nvGraphicFramePr>
        <p:xfrm>
          <a:off x="333955" y="930303"/>
          <a:ext cx="5762045" cy="5398937"/>
        </p:xfrm>
        <a:graphic>
          <a:graphicData uri="http://schemas.openxmlformats.org/drawingml/2006/table">
            <a:tbl>
              <a:tblPr/>
              <a:tblGrid>
                <a:gridCol w="1242477">
                  <a:extLst>
                    <a:ext uri="{9D8B030D-6E8A-4147-A177-3AD203B41FA5}">
                      <a16:colId xmlns:a16="http://schemas.microsoft.com/office/drawing/2014/main" val="3721428966"/>
                    </a:ext>
                  </a:extLst>
                </a:gridCol>
                <a:gridCol w="2266458">
                  <a:extLst>
                    <a:ext uri="{9D8B030D-6E8A-4147-A177-3AD203B41FA5}">
                      <a16:colId xmlns:a16="http://schemas.microsoft.com/office/drawing/2014/main" val="911562549"/>
                    </a:ext>
                  </a:extLst>
                </a:gridCol>
                <a:gridCol w="2253110">
                  <a:extLst>
                    <a:ext uri="{9D8B030D-6E8A-4147-A177-3AD203B41FA5}">
                      <a16:colId xmlns:a16="http://schemas.microsoft.com/office/drawing/2014/main" val="1671474430"/>
                    </a:ext>
                  </a:extLst>
                </a:gridCol>
              </a:tblGrid>
              <a:tr h="401708">
                <a:tc>
                  <a:txBody>
                    <a:bodyPr/>
                    <a:lstStyle/>
                    <a:p>
                      <a:pPr rtl="0">
                        <a:buNone/>
                      </a:pPr>
                      <a:r>
                        <a:rPr lang="en-IN" sz="1050" b="1">
                          <a:solidFill>
                            <a:srgbClr val="1F1F1F"/>
                          </a:solidFill>
                          <a:effectLst/>
                          <a:latin typeface="Arial" panose="020B0604020202020204" pitchFamily="34" charset="0"/>
                          <a:cs typeface="Arial" panose="020B0604020202020204" pitchFamily="34" charset="0"/>
                        </a:rPr>
                        <a:t>Feature</a:t>
                      </a:r>
                      <a:endParaRPr lang="en-IN" sz="1050">
                        <a:solidFill>
                          <a:srgbClr val="1F1F1F"/>
                        </a:solidFill>
                        <a:effectLst/>
                        <a:latin typeface="Arial" panose="020B0604020202020204" pitchFamily="34" charset="0"/>
                        <a:cs typeface="Arial" panose="020B0604020202020204" pitchFamily="34" charset="0"/>
                      </a:endParaRPr>
                    </a:p>
                  </a:txBody>
                  <a:tcPr marL="39510" marR="39510" marT="26340" marB="26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rtl="0">
                        <a:buNone/>
                      </a:pPr>
                      <a:r>
                        <a:rPr lang="en-IN" sz="1050" b="1">
                          <a:solidFill>
                            <a:srgbClr val="1F1F1F"/>
                          </a:solidFill>
                          <a:effectLst/>
                          <a:latin typeface="Arial" panose="020B0604020202020204" pitchFamily="34" charset="0"/>
                          <a:cs typeface="Arial" panose="020B0604020202020204" pitchFamily="34" charset="0"/>
                        </a:rPr>
                        <a:t>Autonomous AI Agents (e.g., Scout, Profiler, Rule Generator)</a:t>
                      </a:r>
                      <a:endParaRPr lang="en-IN" sz="1050">
                        <a:solidFill>
                          <a:srgbClr val="1F1F1F"/>
                        </a:solidFill>
                        <a:effectLst/>
                        <a:latin typeface="Arial" panose="020B0604020202020204" pitchFamily="34" charset="0"/>
                        <a:cs typeface="Arial" panose="020B0604020202020204" pitchFamily="34" charset="0"/>
                      </a:endParaRPr>
                    </a:p>
                  </a:txBody>
                  <a:tcPr marL="39510" marR="39510" marT="26340" marB="26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rtl="0">
                        <a:buNone/>
                      </a:pPr>
                      <a:r>
                        <a:rPr lang="en-US" sz="1050" b="1">
                          <a:solidFill>
                            <a:srgbClr val="1F1F1F"/>
                          </a:solidFill>
                          <a:effectLst/>
                          <a:latin typeface="Arial" panose="020B0604020202020204" pitchFamily="34" charset="0"/>
                          <a:cs typeface="Arial" panose="020B0604020202020204" pitchFamily="34" charset="0"/>
                        </a:rPr>
                        <a:t>Traditional Data Quality (DQ) Systems</a:t>
                      </a:r>
                      <a:endParaRPr lang="en-US" sz="1050">
                        <a:solidFill>
                          <a:srgbClr val="1F1F1F"/>
                        </a:solidFill>
                        <a:effectLst/>
                        <a:latin typeface="Arial" panose="020B0604020202020204" pitchFamily="34" charset="0"/>
                        <a:cs typeface="Arial" panose="020B0604020202020204" pitchFamily="34" charset="0"/>
                      </a:endParaRPr>
                    </a:p>
                  </a:txBody>
                  <a:tcPr marL="39510" marR="39510" marT="26340" marB="26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387110"/>
                  </a:ext>
                </a:extLst>
              </a:tr>
              <a:tr h="746639">
                <a:tc>
                  <a:txBody>
                    <a:bodyPr/>
                    <a:lstStyle/>
                    <a:p>
                      <a:pPr rtl="0">
                        <a:buNone/>
                      </a:pPr>
                      <a:r>
                        <a:rPr lang="en-IN" sz="1050" b="1">
                          <a:solidFill>
                            <a:srgbClr val="1F1F1F"/>
                          </a:solidFill>
                          <a:effectLst/>
                          <a:latin typeface="Arial" panose="020B0604020202020204" pitchFamily="34" charset="0"/>
                          <a:cs typeface="Arial" panose="020B0604020202020204" pitchFamily="34" charset="0"/>
                        </a:rPr>
                        <a:t>Action</a:t>
                      </a:r>
                      <a:endParaRPr lang="en-IN" sz="1050">
                        <a:solidFill>
                          <a:srgbClr val="1F1F1F"/>
                        </a:solidFill>
                        <a:effectLst/>
                        <a:latin typeface="Arial" panose="020B0604020202020204" pitchFamily="34" charset="0"/>
                        <a:cs typeface="Arial" panose="020B0604020202020204" pitchFamily="34" charset="0"/>
                      </a:endParaRPr>
                    </a:p>
                  </a:txBody>
                  <a:tcPr marL="39510" marR="39510" marT="26340" marB="26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rtl="0">
                        <a:buNone/>
                      </a:pPr>
                      <a:r>
                        <a:rPr lang="en-US" sz="1050" b="1" dirty="0">
                          <a:solidFill>
                            <a:srgbClr val="1F1F1F"/>
                          </a:solidFill>
                          <a:effectLst/>
                          <a:latin typeface="Arial" panose="020B0604020202020204" pitchFamily="34" charset="0"/>
                          <a:cs typeface="Arial" panose="020B0604020202020204" pitchFamily="34" charset="0"/>
                        </a:rPr>
                        <a:t>Proactive &amp; Prescriptive:</a:t>
                      </a:r>
                      <a:r>
                        <a:rPr lang="en-US" sz="1050" dirty="0">
                          <a:solidFill>
                            <a:srgbClr val="1F1F1F"/>
                          </a:solidFill>
                          <a:effectLst/>
                          <a:latin typeface="Arial" panose="020B0604020202020204" pitchFamily="34" charset="0"/>
                          <a:cs typeface="Arial" panose="020B0604020202020204" pitchFamily="34" charset="0"/>
                        </a:rPr>
                        <a:t> Detect, diagnose, and </a:t>
                      </a:r>
                      <a:r>
                        <a:rPr lang="en-US" sz="1050" b="1" dirty="0">
                          <a:solidFill>
                            <a:srgbClr val="1F1F1F"/>
                          </a:solidFill>
                          <a:effectLst/>
                          <a:latin typeface="Arial" panose="020B0604020202020204" pitchFamily="34" charset="0"/>
                          <a:cs typeface="Arial" panose="020B0604020202020204" pitchFamily="34" charset="0"/>
                        </a:rPr>
                        <a:t>automatically remediate</a:t>
                      </a:r>
                      <a:r>
                        <a:rPr lang="en-US" sz="1050" dirty="0">
                          <a:solidFill>
                            <a:srgbClr val="1F1F1F"/>
                          </a:solidFill>
                          <a:effectLst/>
                          <a:latin typeface="Arial" panose="020B0604020202020204" pitchFamily="34" charset="0"/>
                          <a:cs typeface="Arial" panose="020B0604020202020204" pitchFamily="34" charset="0"/>
                        </a:rPr>
                        <a:t> issues in real-time. Predicts future issues.</a:t>
                      </a:r>
                    </a:p>
                  </a:txBody>
                  <a:tcPr marL="39510" marR="39510" marT="26340" marB="26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rtl="0">
                        <a:buNone/>
                      </a:pPr>
                      <a:r>
                        <a:rPr lang="en-US" sz="1050" b="1">
                          <a:solidFill>
                            <a:srgbClr val="1F1F1F"/>
                          </a:solidFill>
                          <a:effectLst/>
                          <a:latin typeface="Arial" panose="020B0604020202020204" pitchFamily="34" charset="0"/>
                          <a:cs typeface="Arial" panose="020B0604020202020204" pitchFamily="34" charset="0"/>
                        </a:rPr>
                        <a:t>Reactive &amp; Descriptive:</a:t>
                      </a:r>
                      <a:r>
                        <a:rPr lang="en-US" sz="1050">
                          <a:solidFill>
                            <a:srgbClr val="1F1F1F"/>
                          </a:solidFill>
                          <a:effectLst/>
                          <a:latin typeface="Arial" panose="020B0604020202020204" pitchFamily="34" charset="0"/>
                          <a:cs typeface="Arial" panose="020B0604020202020204" pitchFamily="34" charset="0"/>
                        </a:rPr>
                        <a:t> Detects and flags issues, usually in batch processing. Requires human intervention to fix.</a:t>
                      </a:r>
                    </a:p>
                  </a:txBody>
                  <a:tcPr marL="39510" marR="39510" marT="26340" marB="26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97119772"/>
                  </a:ext>
                </a:extLst>
              </a:tr>
              <a:tr h="919104">
                <a:tc>
                  <a:txBody>
                    <a:bodyPr/>
                    <a:lstStyle/>
                    <a:p>
                      <a:pPr rtl="0">
                        <a:buNone/>
                      </a:pPr>
                      <a:r>
                        <a:rPr lang="en-IN" sz="1050" b="1">
                          <a:solidFill>
                            <a:srgbClr val="1F1F1F"/>
                          </a:solidFill>
                          <a:effectLst/>
                          <a:latin typeface="Arial" panose="020B0604020202020204" pitchFamily="34" charset="0"/>
                          <a:cs typeface="Arial" panose="020B0604020202020204" pitchFamily="34" charset="0"/>
                        </a:rPr>
                        <a:t>Rules &amp; Logic</a:t>
                      </a:r>
                      <a:endParaRPr lang="en-IN" sz="1050">
                        <a:solidFill>
                          <a:srgbClr val="1F1F1F"/>
                        </a:solidFill>
                        <a:effectLst/>
                        <a:latin typeface="Arial" panose="020B0604020202020204" pitchFamily="34" charset="0"/>
                        <a:cs typeface="Arial" panose="020B0604020202020204" pitchFamily="34" charset="0"/>
                      </a:endParaRPr>
                    </a:p>
                  </a:txBody>
                  <a:tcPr marL="39510" marR="39510" marT="26340" marB="26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rtl="0">
                        <a:buNone/>
                      </a:pPr>
                      <a:r>
                        <a:rPr lang="en-US" sz="1050" b="1">
                          <a:solidFill>
                            <a:srgbClr val="1F1F1F"/>
                          </a:solidFill>
                          <a:effectLst/>
                          <a:latin typeface="Arial" panose="020B0604020202020204" pitchFamily="34" charset="0"/>
                          <a:cs typeface="Arial" panose="020B0604020202020204" pitchFamily="34" charset="0"/>
                        </a:rPr>
                        <a:t>Adaptive &amp; Self-Learning:</a:t>
                      </a:r>
                      <a:r>
                        <a:rPr lang="en-US" sz="1050">
                          <a:solidFill>
                            <a:srgbClr val="1F1F1F"/>
                          </a:solidFill>
                          <a:effectLst/>
                          <a:latin typeface="Arial" panose="020B0604020202020204" pitchFamily="34" charset="0"/>
                          <a:cs typeface="Arial" panose="020B0604020202020204" pitchFamily="34" charset="0"/>
                        </a:rPr>
                        <a:t> Uses </a:t>
                      </a:r>
                      <a:r>
                        <a:rPr lang="en-US" sz="1050" b="1">
                          <a:solidFill>
                            <a:srgbClr val="1F1F1F"/>
                          </a:solidFill>
                          <a:effectLst/>
                          <a:latin typeface="Arial" panose="020B0604020202020204" pitchFamily="34" charset="0"/>
                          <a:cs typeface="Arial" panose="020B0604020202020204" pitchFamily="34" charset="0"/>
                        </a:rPr>
                        <a:t>Machine Learning (ML)</a:t>
                      </a:r>
                      <a:r>
                        <a:rPr lang="en-US" sz="1050">
                          <a:solidFill>
                            <a:srgbClr val="1F1F1F"/>
                          </a:solidFill>
                          <a:effectLst/>
                          <a:latin typeface="Arial" panose="020B0604020202020204" pitchFamily="34" charset="0"/>
                          <a:cs typeface="Arial" panose="020B0604020202020204" pitchFamily="34" charset="0"/>
                        </a:rPr>
                        <a:t> to automatically discover and update rules based on data patterns and context.</a:t>
                      </a:r>
                    </a:p>
                  </a:txBody>
                  <a:tcPr marL="39510" marR="39510" marT="26340" marB="26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rtl="0">
                        <a:buNone/>
                      </a:pPr>
                      <a:r>
                        <a:rPr lang="en-US" sz="1050" b="1" dirty="0">
                          <a:solidFill>
                            <a:srgbClr val="1F1F1F"/>
                          </a:solidFill>
                          <a:effectLst/>
                          <a:latin typeface="Arial" panose="020B0604020202020204" pitchFamily="34" charset="0"/>
                          <a:cs typeface="Arial" panose="020B0604020202020204" pitchFamily="34" charset="0"/>
                        </a:rPr>
                        <a:t>Static &amp; Manual:</a:t>
                      </a:r>
                      <a:r>
                        <a:rPr lang="en-US" sz="1050" dirty="0">
                          <a:solidFill>
                            <a:srgbClr val="1F1F1F"/>
                          </a:solidFill>
                          <a:effectLst/>
                          <a:latin typeface="Arial" panose="020B0604020202020204" pitchFamily="34" charset="0"/>
                          <a:cs typeface="Arial" panose="020B0604020202020204" pitchFamily="34" charset="0"/>
                        </a:rPr>
                        <a:t> Relies on </a:t>
                      </a:r>
                      <a:r>
                        <a:rPr lang="en-US" sz="1050" b="1" dirty="0">
                          <a:solidFill>
                            <a:srgbClr val="1F1F1F"/>
                          </a:solidFill>
                          <a:effectLst/>
                          <a:latin typeface="Arial" panose="020B0604020202020204" pitchFamily="34" charset="0"/>
                          <a:cs typeface="Arial" panose="020B0604020202020204" pitchFamily="34" charset="0"/>
                        </a:rPr>
                        <a:t>pre-defined, rigid rules</a:t>
                      </a:r>
                      <a:r>
                        <a:rPr lang="en-US" sz="1050" dirty="0">
                          <a:solidFill>
                            <a:srgbClr val="1F1F1F"/>
                          </a:solidFill>
                          <a:effectLst/>
                          <a:latin typeface="Arial" panose="020B0604020202020204" pitchFamily="34" charset="0"/>
                          <a:cs typeface="Arial" panose="020B0604020202020204" pitchFamily="34" charset="0"/>
                        </a:rPr>
                        <a:t> that must be manually coded, updated, and configured by a Data Engineer/Steward.</a:t>
                      </a:r>
                    </a:p>
                  </a:txBody>
                  <a:tcPr marL="39510" marR="39510" marT="26340" marB="26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47402343"/>
                  </a:ext>
                </a:extLst>
              </a:tr>
              <a:tr h="746639">
                <a:tc>
                  <a:txBody>
                    <a:bodyPr/>
                    <a:lstStyle/>
                    <a:p>
                      <a:pPr rtl="0">
                        <a:buNone/>
                      </a:pPr>
                      <a:r>
                        <a:rPr lang="en-IN" sz="1050" b="1">
                          <a:solidFill>
                            <a:srgbClr val="1F1F1F"/>
                          </a:solidFill>
                          <a:effectLst/>
                          <a:latin typeface="Arial" panose="020B0604020202020204" pitchFamily="34" charset="0"/>
                          <a:cs typeface="Arial" panose="020B0604020202020204" pitchFamily="34" charset="0"/>
                        </a:rPr>
                        <a:t>Processing</a:t>
                      </a:r>
                      <a:endParaRPr lang="en-IN" sz="1050">
                        <a:solidFill>
                          <a:srgbClr val="1F1F1F"/>
                        </a:solidFill>
                        <a:effectLst/>
                        <a:latin typeface="Arial" panose="020B0604020202020204" pitchFamily="34" charset="0"/>
                        <a:cs typeface="Arial" panose="020B0604020202020204" pitchFamily="34" charset="0"/>
                      </a:endParaRPr>
                    </a:p>
                  </a:txBody>
                  <a:tcPr marL="39510" marR="39510" marT="26340" marB="26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rtl="0">
                        <a:buNone/>
                      </a:pPr>
                      <a:r>
                        <a:rPr lang="en-US" sz="1050" b="1">
                          <a:solidFill>
                            <a:srgbClr val="1F1F1F"/>
                          </a:solidFill>
                          <a:effectLst/>
                          <a:latin typeface="Arial" panose="020B0604020202020204" pitchFamily="34" charset="0"/>
                          <a:cs typeface="Arial" panose="020B0604020202020204" pitchFamily="34" charset="0"/>
                        </a:rPr>
                        <a:t>Real-Time:</a:t>
                      </a:r>
                      <a:r>
                        <a:rPr lang="en-US" sz="1050">
                          <a:solidFill>
                            <a:srgbClr val="1F1F1F"/>
                          </a:solidFill>
                          <a:effectLst/>
                          <a:latin typeface="Arial" panose="020B0604020202020204" pitchFamily="34" charset="0"/>
                          <a:cs typeface="Arial" panose="020B0604020202020204" pitchFamily="34" charset="0"/>
                        </a:rPr>
                        <a:t> Continuous 24/7 monitoring and validation as data streams into the system (ingestion).</a:t>
                      </a:r>
                    </a:p>
                  </a:txBody>
                  <a:tcPr marL="39510" marR="39510" marT="26340" marB="26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rtl="0">
                        <a:buNone/>
                      </a:pPr>
                      <a:r>
                        <a:rPr lang="en-US" sz="1050" b="1">
                          <a:solidFill>
                            <a:srgbClr val="1F1F1F"/>
                          </a:solidFill>
                          <a:effectLst/>
                          <a:latin typeface="Arial" panose="020B0604020202020204" pitchFamily="34" charset="0"/>
                          <a:cs typeface="Arial" panose="020B0604020202020204" pitchFamily="34" charset="0"/>
                        </a:rPr>
                        <a:t>Batch-Based:</a:t>
                      </a:r>
                      <a:r>
                        <a:rPr lang="en-US" sz="1050">
                          <a:solidFill>
                            <a:srgbClr val="1F1F1F"/>
                          </a:solidFill>
                          <a:effectLst/>
                          <a:latin typeface="Arial" panose="020B0604020202020204" pitchFamily="34" charset="0"/>
                          <a:cs typeface="Arial" panose="020B0604020202020204" pitchFamily="34" charset="0"/>
                        </a:rPr>
                        <a:t> Runs checks on scheduled intervals (e.g., nightly, weekly), leading to a delay in correction.</a:t>
                      </a:r>
                    </a:p>
                  </a:txBody>
                  <a:tcPr marL="39510" marR="39510" marT="26340" marB="26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61729290"/>
                  </a:ext>
                </a:extLst>
              </a:tr>
              <a:tr h="746639">
                <a:tc>
                  <a:txBody>
                    <a:bodyPr/>
                    <a:lstStyle/>
                    <a:p>
                      <a:pPr rtl="0">
                        <a:buNone/>
                      </a:pPr>
                      <a:r>
                        <a:rPr lang="en-IN" sz="1050" b="1">
                          <a:solidFill>
                            <a:srgbClr val="1F1F1F"/>
                          </a:solidFill>
                          <a:effectLst/>
                          <a:latin typeface="Arial" panose="020B0604020202020204" pitchFamily="34" charset="0"/>
                          <a:cs typeface="Arial" panose="020B0604020202020204" pitchFamily="34" charset="0"/>
                        </a:rPr>
                        <a:t>Scalability</a:t>
                      </a:r>
                      <a:endParaRPr lang="en-IN" sz="1050">
                        <a:solidFill>
                          <a:srgbClr val="1F1F1F"/>
                        </a:solidFill>
                        <a:effectLst/>
                        <a:latin typeface="Arial" panose="020B0604020202020204" pitchFamily="34" charset="0"/>
                        <a:cs typeface="Arial" panose="020B0604020202020204" pitchFamily="34" charset="0"/>
                      </a:endParaRPr>
                    </a:p>
                  </a:txBody>
                  <a:tcPr marL="39510" marR="39510" marT="26340" marB="26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rtl="0">
                        <a:buNone/>
                      </a:pPr>
                      <a:r>
                        <a:rPr lang="en-US" sz="1050" b="1" dirty="0">
                          <a:solidFill>
                            <a:srgbClr val="1F1F1F"/>
                          </a:solidFill>
                          <a:effectLst/>
                          <a:latin typeface="Arial" panose="020B0604020202020204" pitchFamily="34" charset="0"/>
                          <a:cs typeface="Arial" panose="020B0604020202020204" pitchFamily="34" charset="0"/>
                        </a:rPr>
                        <a:t>Highly Scalable:</a:t>
                      </a:r>
                      <a:r>
                        <a:rPr lang="en-US" sz="1050" dirty="0">
                          <a:solidFill>
                            <a:srgbClr val="1F1F1F"/>
                          </a:solidFill>
                          <a:effectLst/>
                          <a:latin typeface="Arial" panose="020B0604020202020204" pitchFamily="34" charset="0"/>
                          <a:cs typeface="Arial" panose="020B0604020202020204" pitchFamily="34" charset="0"/>
                        </a:rPr>
                        <a:t> Handles massive, diverse, and rapidly growing data volumes effortlessly. Intelligence scales with data growth.</a:t>
                      </a:r>
                    </a:p>
                  </a:txBody>
                  <a:tcPr marL="39510" marR="39510" marT="26340" marB="26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rtl="0">
                        <a:buNone/>
                      </a:pPr>
                      <a:r>
                        <a:rPr lang="en-US" sz="1050" b="1">
                          <a:solidFill>
                            <a:srgbClr val="1F1F1F"/>
                          </a:solidFill>
                          <a:effectLst/>
                          <a:latin typeface="Arial" panose="020B0604020202020204" pitchFamily="34" charset="0"/>
                          <a:cs typeface="Arial" panose="020B0604020202020204" pitchFamily="34" charset="0"/>
                        </a:rPr>
                        <a:t>Strains at Scale:</a:t>
                      </a:r>
                      <a:r>
                        <a:rPr lang="en-US" sz="1050">
                          <a:solidFill>
                            <a:srgbClr val="1F1F1F"/>
                          </a:solidFill>
                          <a:effectLst/>
                          <a:latin typeface="Arial" panose="020B0604020202020204" pitchFamily="34" charset="0"/>
                          <a:cs typeface="Arial" panose="020B0604020202020204" pitchFamily="34" charset="0"/>
                        </a:rPr>
                        <a:t> Requires proportional increases in manual effort and computational resources to maintain.</a:t>
                      </a:r>
                    </a:p>
                  </a:txBody>
                  <a:tcPr marL="39510" marR="39510" marT="26340" marB="26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12486838"/>
                  </a:ext>
                </a:extLst>
              </a:tr>
              <a:tr h="919104">
                <a:tc>
                  <a:txBody>
                    <a:bodyPr/>
                    <a:lstStyle/>
                    <a:p>
                      <a:pPr rtl="0">
                        <a:buNone/>
                      </a:pPr>
                      <a:r>
                        <a:rPr lang="en-IN" sz="1050" b="1">
                          <a:solidFill>
                            <a:srgbClr val="1F1F1F"/>
                          </a:solidFill>
                          <a:effectLst/>
                          <a:latin typeface="Arial" panose="020B0604020202020204" pitchFamily="34" charset="0"/>
                          <a:cs typeface="Arial" panose="020B0604020202020204" pitchFamily="34" charset="0"/>
                        </a:rPr>
                        <a:t>Efficiency</a:t>
                      </a:r>
                      <a:endParaRPr lang="en-IN" sz="1050">
                        <a:solidFill>
                          <a:srgbClr val="1F1F1F"/>
                        </a:solidFill>
                        <a:effectLst/>
                        <a:latin typeface="Arial" panose="020B0604020202020204" pitchFamily="34" charset="0"/>
                        <a:cs typeface="Arial" panose="020B0604020202020204" pitchFamily="34" charset="0"/>
                      </a:endParaRPr>
                    </a:p>
                  </a:txBody>
                  <a:tcPr marL="39510" marR="39510" marT="26340" marB="26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rtl="0">
                        <a:buNone/>
                      </a:pPr>
                      <a:r>
                        <a:rPr lang="en-US" sz="1050" b="1">
                          <a:solidFill>
                            <a:srgbClr val="1F1F1F"/>
                          </a:solidFill>
                          <a:effectLst/>
                          <a:latin typeface="Arial" panose="020B0604020202020204" pitchFamily="34" charset="0"/>
                          <a:cs typeface="Arial" panose="020B0604020202020204" pitchFamily="34" charset="0"/>
                        </a:rPr>
                        <a:t>High Efficiency:</a:t>
                      </a:r>
                      <a:r>
                        <a:rPr lang="en-US" sz="1050">
                          <a:solidFill>
                            <a:srgbClr val="1F1F1F"/>
                          </a:solidFill>
                          <a:effectLst/>
                          <a:latin typeface="Arial" panose="020B0604020202020204" pitchFamily="34" charset="0"/>
                          <a:cs typeface="Arial" panose="020B0604020202020204" pitchFamily="34" charset="0"/>
                        </a:rPr>
                        <a:t> Automates 80%+ of repetitive tasks (profiling, cleansing, validation, rule generation), freeing human experts for strategic work.</a:t>
                      </a:r>
                    </a:p>
                  </a:txBody>
                  <a:tcPr marL="39510" marR="39510" marT="26340" marB="26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rtl="0">
                        <a:buNone/>
                      </a:pPr>
                      <a:r>
                        <a:rPr lang="en-US" sz="1050" b="1">
                          <a:solidFill>
                            <a:srgbClr val="1F1F1F"/>
                          </a:solidFill>
                          <a:effectLst/>
                          <a:latin typeface="Arial" panose="020B0604020202020204" pitchFamily="34" charset="0"/>
                          <a:cs typeface="Arial" panose="020B0604020202020204" pitchFamily="34" charset="0"/>
                        </a:rPr>
                        <a:t>Labor-Intensive:</a:t>
                      </a:r>
                      <a:r>
                        <a:rPr lang="en-US" sz="1050">
                          <a:solidFill>
                            <a:srgbClr val="1F1F1F"/>
                          </a:solidFill>
                          <a:effectLst/>
                          <a:latin typeface="Arial" panose="020B0604020202020204" pitchFamily="34" charset="0"/>
                          <a:cs typeface="Arial" panose="020B0604020202020204" pitchFamily="34" charset="0"/>
                        </a:rPr>
                        <a:t> High human effort required for setup, maintenance, rule updates, and root cause analysis.</a:t>
                      </a:r>
                    </a:p>
                  </a:txBody>
                  <a:tcPr marL="39510" marR="39510" marT="26340" marB="26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5928536"/>
                  </a:ext>
                </a:extLst>
              </a:tr>
              <a:tr h="919104">
                <a:tc>
                  <a:txBody>
                    <a:bodyPr/>
                    <a:lstStyle/>
                    <a:p>
                      <a:pPr rtl="0">
                        <a:buNone/>
                      </a:pPr>
                      <a:r>
                        <a:rPr lang="en-IN" sz="1050" b="1">
                          <a:solidFill>
                            <a:srgbClr val="1F1F1F"/>
                          </a:solidFill>
                          <a:effectLst/>
                          <a:latin typeface="Arial" panose="020B0604020202020204" pitchFamily="34" charset="0"/>
                          <a:cs typeface="Arial" panose="020B0604020202020204" pitchFamily="34" charset="0"/>
                        </a:rPr>
                        <a:t>Context</a:t>
                      </a:r>
                      <a:endParaRPr lang="en-IN" sz="1050">
                        <a:solidFill>
                          <a:srgbClr val="1F1F1F"/>
                        </a:solidFill>
                        <a:effectLst/>
                        <a:latin typeface="Arial" panose="020B0604020202020204" pitchFamily="34" charset="0"/>
                        <a:cs typeface="Arial" panose="020B0604020202020204" pitchFamily="34" charset="0"/>
                      </a:endParaRPr>
                    </a:p>
                  </a:txBody>
                  <a:tcPr marL="39510" marR="39510" marT="26340" marB="26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rtl="0">
                        <a:buNone/>
                      </a:pPr>
                      <a:r>
                        <a:rPr lang="en-US" sz="1050" b="1">
                          <a:solidFill>
                            <a:srgbClr val="1F1F1F"/>
                          </a:solidFill>
                          <a:effectLst/>
                          <a:latin typeface="Arial" panose="020B0604020202020204" pitchFamily="34" charset="0"/>
                          <a:cs typeface="Arial" panose="020B0604020202020204" pitchFamily="34" charset="0"/>
                        </a:rPr>
                        <a:t>Context-Aware:</a:t>
                      </a:r>
                      <a:r>
                        <a:rPr lang="en-US" sz="1050">
                          <a:solidFill>
                            <a:srgbClr val="1F1F1F"/>
                          </a:solidFill>
                          <a:effectLst/>
                          <a:latin typeface="Arial" panose="020B0604020202020204" pitchFamily="34" charset="0"/>
                          <a:cs typeface="Arial" panose="020B0604020202020204" pitchFamily="34" charset="0"/>
                        </a:rPr>
                        <a:t> Agents (like the </a:t>
                      </a:r>
                      <a:r>
                        <a:rPr lang="en-US" sz="1050" b="1">
                          <a:solidFill>
                            <a:srgbClr val="1F1F1F"/>
                          </a:solidFill>
                          <a:effectLst/>
                          <a:latin typeface="Arial" panose="020B0604020202020204" pitchFamily="34" charset="0"/>
                          <a:cs typeface="Arial" panose="020B0604020202020204" pitchFamily="34" charset="0"/>
                        </a:rPr>
                        <a:t>Visionary</a:t>
                      </a:r>
                      <a:r>
                        <a:rPr lang="en-US" sz="1050">
                          <a:solidFill>
                            <a:srgbClr val="1F1F1F"/>
                          </a:solidFill>
                          <a:effectLst/>
                          <a:latin typeface="Arial" panose="020B0604020202020204" pitchFamily="34" charset="0"/>
                          <a:cs typeface="Arial" panose="020B0604020202020204" pitchFamily="34" charset="0"/>
                        </a:rPr>
                        <a:t> or </a:t>
                      </a:r>
                      <a:r>
                        <a:rPr lang="en-US" sz="1050" b="1">
                          <a:solidFill>
                            <a:srgbClr val="1F1F1F"/>
                          </a:solidFill>
                          <a:effectLst/>
                          <a:latin typeface="Arial" panose="020B0604020202020204" pitchFamily="34" charset="0"/>
                          <a:cs typeface="Arial" panose="020B0604020202020204" pitchFamily="34" charset="0"/>
                        </a:rPr>
                        <a:t>Story Teller</a:t>
                      </a:r>
                      <a:r>
                        <a:rPr lang="en-US" sz="1050">
                          <a:solidFill>
                            <a:srgbClr val="1F1F1F"/>
                          </a:solidFill>
                          <a:effectLst/>
                          <a:latin typeface="Arial" panose="020B0604020202020204" pitchFamily="34" charset="0"/>
                          <a:cs typeface="Arial" panose="020B0604020202020204" pitchFamily="34" charset="0"/>
                        </a:rPr>
                        <a:t>) understand the </a:t>
                      </a:r>
                      <a:r>
                        <a:rPr lang="en-US" sz="1050" b="1">
                          <a:solidFill>
                            <a:srgbClr val="1F1F1F"/>
                          </a:solidFill>
                          <a:effectLst/>
                          <a:latin typeface="Arial" panose="020B0604020202020204" pitchFamily="34" charset="0"/>
                          <a:cs typeface="Arial" panose="020B0604020202020204" pitchFamily="34" charset="0"/>
                        </a:rPr>
                        <a:t>business impact</a:t>
                      </a:r>
                      <a:r>
                        <a:rPr lang="en-US" sz="1050">
                          <a:solidFill>
                            <a:srgbClr val="1F1F1F"/>
                          </a:solidFill>
                          <a:effectLst/>
                          <a:latin typeface="Arial" panose="020B0604020202020204" pitchFamily="34" charset="0"/>
                          <a:cs typeface="Arial" panose="020B0604020202020204" pitchFamily="34" charset="0"/>
                        </a:rPr>
                        <a:t> of a data issue, prioritizing high-risk corrections.</a:t>
                      </a:r>
                    </a:p>
                  </a:txBody>
                  <a:tcPr marL="39510" marR="39510" marT="26340" marB="26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rtl="0">
                        <a:buNone/>
                      </a:pPr>
                      <a:r>
                        <a:rPr lang="en-US" sz="1050" b="1" dirty="0">
                          <a:solidFill>
                            <a:srgbClr val="1F1F1F"/>
                          </a:solidFill>
                          <a:effectLst/>
                          <a:latin typeface="Arial" panose="020B0604020202020204" pitchFamily="34" charset="0"/>
                          <a:cs typeface="Arial" panose="020B0604020202020204" pitchFamily="34" charset="0"/>
                        </a:rPr>
                        <a:t>Context-Blind:</a:t>
                      </a:r>
                      <a:r>
                        <a:rPr lang="en-US" sz="1050" dirty="0">
                          <a:solidFill>
                            <a:srgbClr val="1F1F1F"/>
                          </a:solidFill>
                          <a:effectLst/>
                          <a:latin typeface="Arial" panose="020B0604020202020204" pitchFamily="34" charset="0"/>
                          <a:cs typeface="Arial" panose="020B0604020202020204" pitchFamily="34" charset="0"/>
                        </a:rPr>
                        <a:t> Focuses on technical metrics (e.g., completeness, accuracy score) without inherent understanding of business value or risk.</a:t>
                      </a:r>
                    </a:p>
                  </a:txBody>
                  <a:tcPr marL="39510" marR="39510" marT="26340" marB="263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11182592"/>
                  </a:ext>
                </a:extLst>
              </a:tr>
            </a:tbl>
          </a:graphicData>
        </a:graphic>
      </p:graphicFrame>
      <p:pic>
        <p:nvPicPr>
          <p:cNvPr id="5" name="Content Placeholder 4">
            <a:extLst>
              <a:ext uri="{FF2B5EF4-FFF2-40B4-BE49-F238E27FC236}">
                <a16:creationId xmlns:a16="http://schemas.microsoft.com/office/drawing/2014/main" id="{5E5A0C5A-9E8E-3FB2-7F67-2B67309CEC85}"/>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8149" r="510" b="13587"/>
          <a:stretch>
            <a:fillRect/>
          </a:stretch>
        </p:blipFill>
        <p:spPr>
          <a:xfrm>
            <a:off x="6229350" y="190830"/>
            <a:ext cx="5876014" cy="3331596"/>
          </a:xfrm>
        </p:spPr>
      </p:pic>
      <p:pic>
        <p:nvPicPr>
          <p:cNvPr id="8" name="Picture 7">
            <a:extLst>
              <a:ext uri="{FF2B5EF4-FFF2-40B4-BE49-F238E27FC236}">
                <a16:creationId xmlns:a16="http://schemas.microsoft.com/office/drawing/2014/main" id="{5F64F836-6364-7DC0-4934-EF27B491F74A}"/>
              </a:ext>
            </a:extLst>
          </p:cNvPr>
          <p:cNvPicPr>
            <a:picLocks noChangeAspect="1"/>
          </p:cNvPicPr>
          <p:nvPr/>
        </p:nvPicPr>
        <p:blipFill>
          <a:blip r:embed="rId3"/>
          <a:srcRect l="11595" t="24580" r="14135" b="21623"/>
          <a:stretch>
            <a:fillRect/>
          </a:stretch>
        </p:blipFill>
        <p:spPr>
          <a:xfrm>
            <a:off x="6988203" y="3429000"/>
            <a:ext cx="4358308" cy="3156898"/>
          </a:xfrm>
          <a:prstGeom prst="rect">
            <a:avLst/>
          </a:prstGeom>
          <a:effectLst>
            <a:outerShdw blurRad="50800" dist="241300" dir="2160000" algn="ctr" rotWithShape="0">
              <a:schemeClr val="accent1">
                <a:alpha val="87000"/>
              </a:schemeClr>
            </a:outerShdw>
            <a:reflection stA="0" endPos="65000" dist="50800" dir="5400000" sy="-100000" algn="bl" rotWithShape="0"/>
          </a:effectLst>
        </p:spPr>
      </p:pic>
    </p:spTree>
    <p:extLst>
      <p:ext uri="{BB962C8B-B14F-4D97-AF65-F5344CB8AC3E}">
        <p14:creationId xmlns:p14="http://schemas.microsoft.com/office/powerpoint/2010/main" val="2890377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4">
            <a:extLst>
              <a:ext uri="{FF2B5EF4-FFF2-40B4-BE49-F238E27FC236}">
                <a16:creationId xmlns:a16="http://schemas.microsoft.com/office/drawing/2014/main" id="{661505D6-BAFA-8FE7-FF1A-09DF36DF00CE}"/>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25708844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4A7FE-10A5-A7CA-2BE1-3ECA06D8C796}"/>
              </a:ext>
            </a:extLst>
          </p:cNvPr>
          <p:cNvSpPr>
            <a:spLocks noGrp="1"/>
          </p:cNvSpPr>
          <p:nvPr>
            <p:ph type="title"/>
          </p:nvPr>
        </p:nvSpPr>
        <p:spPr/>
        <p:txBody>
          <a:bodyPr/>
          <a:lstStyle/>
          <a:p>
            <a:r>
              <a:rPr lang="en-IN" dirty="0"/>
              <a:t>SOLUTION</a:t>
            </a:r>
          </a:p>
        </p:txBody>
      </p:sp>
      <p:sp>
        <p:nvSpPr>
          <p:cNvPr id="6" name="Content Placeholder 5">
            <a:extLst>
              <a:ext uri="{FF2B5EF4-FFF2-40B4-BE49-F238E27FC236}">
                <a16:creationId xmlns:a16="http://schemas.microsoft.com/office/drawing/2014/main" id="{DAF131A2-31BD-029C-2B46-4731F4E06D35}"/>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2757196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B13B82-0396-72EE-F99A-7E2E027F9444}"/>
            </a:ext>
          </a:extLst>
        </p:cNvPr>
        <p:cNvGrpSpPr/>
        <p:nvPr/>
      </p:nvGrpSpPr>
      <p:grpSpPr>
        <a:xfrm>
          <a:off x="0" y="0"/>
          <a:ext cx="0" cy="0"/>
          <a:chOff x="0" y="0"/>
          <a:chExt cx="0" cy="0"/>
        </a:xfrm>
      </p:grpSpPr>
      <p:sp>
        <p:nvSpPr>
          <p:cNvPr id="3" name="AutoShape 4">
            <a:extLst>
              <a:ext uri="{FF2B5EF4-FFF2-40B4-BE49-F238E27FC236}">
                <a16:creationId xmlns:a16="http://schemas.microsoft.com/office/drawing/2014/main" id="{5288528D-79D9-7AF8-6076-AC4486CF108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15789596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873</TotalTime>
  <Words>1159</Words>
  <Application>Microsoft Office PowerPoint</Application>
  <PresentationFormat>Widescreen</PresentationFormat>
  <Paragraphs>97</Paragraphs>
  <Slides>30</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Arial Black</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TRADITIONAL vs AUGMENTED DQ CHECK</vt:lpstr>
      <vt:lpstr>PowerPoint Presentation</vt:lpstr>
      <vt:lpstr>SOLUTION</vt:lpstr>
      <vt:lpstr>PowerPoint Presentation</vt:lpstr>
      <vt:lpstr>PowerPoint Presentation</vt:lpstr>
      <vt:lpstr>BUSINESS IMPACT – DRIVERS FOR AUTOMATION</vt:lpstr>
      <vt:lpstr>Gartner Magic Quadrant for Augmented Data Quality Solutions</vt:lpstr>
      <vt:lpstr>SOLUTION</vt:lpstr>
      <vt:lpstr>Proposed solution Architecture</vt:lpstr>
      <vt:lpstr>Proposed Solution Mockup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roja rajakumari</dc:creator>
  <cp:lastModifiedBy>roja rajakumari</cp:lastModifiedBy>
  <cp:revision>5</cp:revision>
  <dcterms:created xsi:type="dcterms:W3CDTF">2025-12-01T17:52:57Z</dcterms:created>
  <dcterms:modified xsi:type="dcterms:W3CDTF">2025-12-03T17:48:30Z</dcterms:modified>
</cp:coreProperties>
</file>

<file path=docProps/thumbnail.jpeg>
</file>